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314" r:id="rId3"/>
    <p:sldId id="371" r:id="rId4"/>
    <p:sldId id="374" r:id="rId5"/>
    <p:sldId id="373" r:id="rId6"/>
    <p:sldId id="372" r:id="rId7"/>
    <p:sldId id="376" r:id="rId8"/>
    <p:sldId id="377" r:id="rId9"/>
    <p:sldId id="375" r:id="rId10"/>
    <p:sldId id="390" r:id="rId11"/>
    <p:sldId id="395" r:id="rId12"/>
    <p:sldId id="385" r:id="rId13"/>
    <p:sldId id="406" r:id="rId14"/>
    <p:sldId id="396" r:id="rId15"/>
    <p:sldId id="398" r:id="rId16"/>
    <p:sldId id="399" r:id="rId17"/>
    <p:sldId id="400" r:id="rId18"/>
    <p:sldId id="402" r:id="rId19"/>
    <p:sldId id="397" r:id="rId20"/>
    <p:sldId id="403" r:id="rId21"/>
    <p:sldId id="401" r:id="rId22"/>
    <p:sldId id="404" r:id="rId23"/>
    <p:sldId id="407" r:id="rId24"/>
    <p:sldId id="388" r:id="rId25"/>
    <p:sldId id="408" r:id="rId26"/>
    <p:sldId id="405" r:id="rId27"/>
    <p:sldId id="394" r:id="rId28"/>
    <p:sldId id="393" r:id="rId29"/>
    <p:sldId id="387" r:id="rId30"/>
    <p:sldId id="409" r:id="rId31"/>
    <p:sldId id="384" r:id="rId32"/>
    <p:sldId id="386" r:id="rId33"/>
    <p:sldId id="391" r:id="rId34"/>
    <p:sldId id="392" r:id="rId35"/>
    <p:sldId id="410" r:id="rId36"/>
    <p:sldId id="389" r:id="rId37"/>
    <p:sldId id="412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D04B"/>
    <a:srgbClr val="D84537"/>
    <a:srgbClr val="040F15"/>
    <a:srgbClr val="085370"/>
    <a:srgbClr val="37865C"/>
    <a:srgbClr val="0B1D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001F82-694C-4CB0-995C-AE83457772C8}" v="67" dt="2024-04-10T16:43:08.5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73" autoAdjust="0"/>
    <p:restoredTop sz="84746" autoAdjust="0"/>
  </p:normalViewPr>
  <p:slideViewPr>
    <p:cSldViewPr snapToGrid="0">
      <p:cViewPr varScale="1">
        <p:scale>
          <a:sx n="96" d="100"/>
          <a:sy n="96" d="100"/>
        </p:scale>
        <p:origin x="368" y="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Parameters</a:t>
            </a:r>
            <a:r>
              <a:rPr lang="en-US" baseline="0"/>
              <a:t> by Model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Sheet1!$A$1:$A$14</c:f>
              <c:strCache>
                <c:ptCount val="14"/>
                <c:pt idx="0">
                  <c:v>GPT-1</c:v>
                </c:pt>
                <c:pt idx="1">
                  <c:v>GPT-Neo</c:v>
                </c:pt>
                <c:pt idx="2">
                  <c:v>GPT-2</c:v>
                </c:pt>
                <c:pt idx="3">
                  <c:v>GPT-J</c:v>
                </c:pt>
                <c:pt idx="4">
                  <c:v>Fairseq</c:v>
                </c:pt>
                <c:pt idx="5">
                  <c:v>GPT-NeoX</c:v>
                </c:pt>
                <c:pt idx="6">
                  <c:v>Chinchilla</c:v>
                </c:pt>
                <c:pt idx="7">
                  <c:v>LaMDA</c:v>
                </c:pt>
                <c:pt idx="8">
                  <c:v>GPT-3</c:v>
                </c:pt>
                <c:pt idx="9">
                  <c:v>BLOOM</c:v>
                </c:pt>
                <c:pt idx="10">
                  <c:v>Gopher</c:v>
                </c:pt>
                <c:pt idx="11">
                  <c:v>MT-NLG</c:v>
                </c:pt>
                <c:pt idx="12">
                  <c:v>PALM</c:v>
                </c:pt>
                <c:pt idx="13">
                  <c:v>GPT-4</c:v>
                </c:pt>
              </c:strCache>
            </c:strRef>
          </c:cat>
          <c:val>
            <c:numRef>
              <c:f>Sheet1!$B$1:$B$14</c:f>
              <c:numCache>
                <c:formatCode>0</c:formatCode>
                <c:ptCount val="14"/>
                <c:pt idx="0">
                  <c:v>110000000</c:v>
                </c:pt>
                <c:pt idx="1">
                  <c:v>1300000000</c:v>
                </c:pt>
                <c:pt idx="2">
                  <c:v>1500000000</c:v>
                </c:pt>
                <c:pt idx="3">
                  <c:v>6000000000</c:v>
                </c:pt>
                <c:pt idx="4">
                  <c:v>13000000000</c:v>
                </c:pt>
                <c:pt idx="5">
                  <c:v>20000000000</c:v>
                </c:pt>
                <c:pt idx="6">
                  <c:v>70000000000</c:v>
                </c:pt>
                <c:pt idx="7">
                  <c:v>137000000000</c:v>
                </c:pt>
                <c:pt idx="8">
                  <c:v>175000000000</c:v>
                </c:pt>
                <c:pt idx="9">
                  <c:v>176000000000</c:v>
                </c:pt>
                <c:pt idx="10">
                  <c:v>280000000000</c:v>
                </c:pt>
                <c:pt idx="11">
                  <c:v>530000000000</c:v>
                </c:pt>
                <c:pt idx="12">
                  <c:v>540000000000</c:v>
                </c:pt>
                <c:pt idx="13">
                  <c:v>1700000000000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C7-4A84-B02A-7EB46A6EFC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8837247"/>
        <c:axId val="80244847"/>
      </c:barChart>
      <c:catAx>
        <c:axId val="788372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244847"/>
        <c:crosses val="autoZero"/>
        <c:auto val="1"/>
        <c:lblAlgn val="ctr"/>
        <c:lblOffset val="100"/>
        <c:noMultiLvlLbl val="0"/>
      </c:catAx>
      <c:valAx>
        <c:axId val="802448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8372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716773-1DC8-4F71-9343-1C268474104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25668F-51C6-46C7-9422-2F5B67196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860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0F958-FAFC-3BD8-8561-D3F9D15590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145782-3957-0BFA-86B3-51B9316A9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658CE-9008-1ECF-B351-BD14E8D4D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6CC8F-E2D8-CB13-5960-8DC11C08A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567A1-849F-0491-4A5E-9A6490AA5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3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2E9C4-CE4F-151E-ECCE-EABBA0603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7D4520-5F31-15E6-25AA-8072ED252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8BDE7-19D7-CBBD-45FB-35CB36D3E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18AF9-627B-9DD6-3B6C-46FA4C0BE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8D041-6E1E-EB7D-A925-5A232B94D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280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0E44C4-E358-2565-49C6-F504031C5F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705BCA-78DE-A2AB-2B22-0ECFC1FAC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85C4F-A3E7-80A8-D456-86C2973D5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065D8-D409-21F0-AD5F-0DC4353F5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678FE-9E6E-BF30-8D27-FC78D4280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63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79EAB-CC79-759D-3719-088A068D0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47921-9B4A-3AC7-16CC-4E9F5951D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0DBB2-12D2-3F22-973D-AF0DC1149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33566-F99D-1572-8878-A36AB98AA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D9434-A84B-2F10-3EE7-125FA80E8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28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D65EC-7C32-7A42-D376-B9329C32B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DBE9C-0316-01A2-9FBA-AB737275A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199A8-1054-4951-4390-D71D5C575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47198-F6B5-2116-52C1-AB391F68C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F7154-C8F3-34FB-B983-4EDC5B81E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588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DE216-F3B7-2A3B-89FE-167DFA0DA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1C51F-DAD9-83F8-92B2-13AE5108D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94A36B-491F-7C06-B2F2-675D952EDA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D4983-81E0-48C6-AF0B-7EFB98388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871A5-DFE0-A438-FB21-BCE72D26B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E4776-1266-F5B5-FAE0-1835CC3EB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923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0C662-8CB7-8A6C-89ED-BD68F7698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D62EF-E104-8A4E-7E63-AD6B1BB76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F3825A-6131-DC5B-2E62-1A0E4C6E90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1A9EE4-D1C3-20CE-625A-AA8C03AFD2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543DF9-12D1-DD99-1E55-ABD59DA35A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7FFA95-53EB-756D-F286-962563314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4B5B96-7751-78A7-DBD8-D9B75E859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EA2701-C9B9-17BE-F6AF-3146A8998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095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F6DC6-E8D0-D7D5-0CBD-C7CF43A8F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D9424-FECF-1789-CD2D-6DEEE3FA6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6973DC-E772-AEAA-077A-5AFAED824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B29464-514D-29AD-2408-DED5E9A38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769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A64B4E-F114-F95B-803F-C81140D9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6C8C8-D7E6-0BA3-7B19-750BFB191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8640E-D39E-6CD0-8F4A-CA9D49D39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17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21F02-D2E3-9B80-DF1A-D790ED208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C9EF2-BDD6-7835-98E6-B176E77E9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E91CA3-59FC-3D75-6A9C-00E1925B4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F773D1-B191-5D0C-6843-793715644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724A7-9437-E8C9-7B36-FAFE1023B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1807AD-14DA-D59D-1A1E-C16607771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96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0DAB6-16BB-68F2-7501-B280F6A00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A4B10B-27D6-3C8A-6310-A053D45F6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0ACDB0-2858-5C9C-C61C-07549BF6E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18754A-1B15-DBE5-FFBC-51725C315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CF344F-79BA-FE4E-7D4C-F088591A3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2A45B-A2D0-6B94-2E4D-EE4BEE68B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9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7CCC34-8F10-E1CD-8731-CDD240B7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A5479-A064-0D46-EEFE-17ABA9574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70B3B-4CB1-9E98-D7A6-26929BA9A5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1E373-2CC3-4991-A754-9A16FF33A6F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ACFE0-5CF9-F570-371B-61358C72D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85FFA-A58C-9878-D46B-89F6C8A82E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82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68E5C-6F96-6D8E-2D91-14817CB2F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028445"/>
            <a:ext cx="12192000" cy="801109"/>
          </a:xfrm>
        </p:spPr>
        <p:txBody>
          <a:bodyPr>
            <a:noAutofit/>
          </a:bodyPr>
          <a:lstStyle/>
          <a:p>
            <a:r>
              <a:rPr lang="en-US" sz="55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TeCH</a:t>
            </a:r>
            <a:r>
              <a:rPr lang="en-US" sz="55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ON </a:t>
            </a:r>
            <a:r>
              <a:rPr lang="en-US" sz="55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FIRe</a:t>
            </a:r>
            <a:endParaRPr lang="en-US" sz="55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696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engineering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73390" y="852744"/>
            <a:ext cx="799183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Zero-Shot Prompting:</a:t>
            </a:r>
            <a:r>
              <a:rPr lang="en-US" sz="2000" dirty="0"/>
              <a:t> Providing a task without prior examples, relying on the model's pre-existing knowledge.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One-Shot Prompting: </a:t>
            </a:r>
            <a:r>
              <a:rPr lang="en-US" sz="2000" dirty="0"/>
              <a:t>Giving the model one example before the actual task to guide its response.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Few-Shot Prompting:</a:t>
            </a:r>
            <a:r>
              <a:rPr lang="en-US" sz="2000" dirty="0"/>
              <a:t> Supplying a few examples before the actual task to help the model understand the desired output.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Chain-of-Thought Prompting:</a:t>
            </a:r>
            <a:r>
              <a:rPr lang="en-US" sz="2000" dirty="0"/>
              <a:t> Breaking down complex tasks into intermediate steps to guide the model to a solution.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Self-Improving Prompt:</a:t>
            </a:r>
            <a:r>
              <a:rPr lang="en-US" sz="2000" dirty="0"/>
              <a:t> Allowing the model to reflect on and iteratively refine its own responses.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Instruction-Based Prompting:</a:t>
            </a:r>
            <a:r>
              <a:rPr lang="en-US" sz="2000" dirty="0"/>
              <a:t> Using clear and direct instructions to specify the task, format, tone, or content.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Analogical Reasoning Prompt:</a:t>
            </a:r>
            <a:r>
              <a:rPr lang="en-US" sz="2000" dirty="0"/>
              <a:t> Leveraging analogies to help the model draw parallels and approach new tasks.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Hybrid Prompting:</a:t>
            </a:r>
            <a:r>
              <a:rPr lang="en-US" sz="2000" dirty="0"/>
              <a:t> Combining elements from various prompting techniques for complex or nuanced tasks.</a:t>
            </a:r>
          </a:p>
        </p:txBody>
      </p:sp>
    </p:spTree>
    <p:extLst>
      <p:ext uri="{BB962C8B-B14F-4D97-AF65-F5344CB8AC3E}">
        <p14:creationId xmlns:p14="http://schemas.microsoft.com/office/powerpoint/2010/main" val="666248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engineering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73390" y="852744"/>
            <a:ext cx="799183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b="1" dirty="0"/>
              <a:t>Zero-Shot Prompting:</a:t>
            </a:r>
            <a:r>
              <a:rPr lang="en-US" sz="3200" dirty="0"/>
              <a:t> Providing a task without prior examples, relying on the model's pre-existing knowledge.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“Write a poem about a robot who dreams of becoming a gardener.”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“Explain quantum entanglement in simple terms.”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200" dirty="0"/>
              <a:t>“Compose a persuasive essay arguing for the ethical implications of artificial intelligence.”</a:t>
            </a:r>
          </a:p>
        </p:txBody>
      </p:sp>
    </p:spTree>
    <p:extLst>
      <p:ext uri="{BB962C8B-B14F-4D97-AF65-F5344CB8AC3E}">
        <p14:creationId xmlns:p14="http://schemas.microsoft.com/office/powerpoint/2010/main" val="1983809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Direct </a:t>
            </a: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InvOcatiOn</a:t>
            </a:r>
            <a:endParaRPr lang="en-US" sz="20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(Zero-Shot,</a:t>
            </a:r>
          </a:p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Multishot</a:t>
            </a: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C1AD59-A90F-EC4F-4915-90378590DF1B}"/>
              </a:ext>
            </a:extLst>
          </p:cNvPr>
          <p:cNvSpPr/>
          <p:nvPr/>
        </p:nvSpPr>
        <p:spPr>
          <a:xfrm>
            <a:off x="1693018" y="2925347"/>
            <a:ext cx="1436038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 Model</a:t>
            </a:r>
          </a:p>
          <a:p>
            <a:pPr algn="ctr"/>
            <a:r>
              <a:rPr lang="en-US" dirty="0"/>
              <a:t>(Pretrained)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6B9F18-7187-EEA7-F8B2-A3683D83B5F7}"/>
              </a:ext>
            </a:extLst>
          </p:cNvPr>
          <p:cNvSpPr/>
          <p:nvPr/>
        </p:nvSpPr>
        <p:spPr>
          <a:xfrm>
            <a:off x="4240738" y="2560201"/>
            <a:ext cx="763020" cy="16446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6C98AF77-9102-A8A7-5E2D-9405CE7FE815}"/>
              </a:ext>
            </a:extLst>
          </p:cNvPr>
          <p:cNvSpPr/>
          <p:nvPr/>
        </p:nvSpPr>
        <p:spPr>
          <a:xfrm>
            <a:off x="3373147" y="3171845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0AC96A-D5C5-0290-091E-3A158EB8E167}"/>
              </a:ext>
            </a:extLst>
          </p:cNvPr>
          <p:cNvSpPr/>
          <p:nvPr/>
        </p:nvSpPr>
        <p:spPr>
          <a:xfrm>
            <a:off x="6131229" y="273066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66BC735B-DED6-EA93-AEC9-61B0E05BB35D}"/>
              </a:ext>
            </a:extLst>
          </p:cNvPr>
          <p:cNvSpPr/>
          <p:nvPr/>
        </p:nvSpPr>
        <p:spPr>
          <a:xfrm>
            <a:off x="5134548" y="3171845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216C1E-545B-76D9-3B1E-AD63C2E8F950}"/>
              </a:ext>
            </a:extLst>
          </p:cNvPr>
          <p:cNvSpPr/>
          <p:nvPr/>
        </p:nvSpPr>
        <p:spPr>
          <a:xfrm>
            <a:off x="6283629" y="288306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9CA8D6-1D52-6DD5-23F0-F876A4A73E8B}"/>
              </a:ext>
            </a:extLst>
          </p:cNvPr>
          <p:cNvSpPr/>
          <p:nvPr/>
        </p:nvSpPr>
        <p:spPr>
          <a:xfrm>
            <a:off x="6436029" y="303546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3914669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 animBg="1"/>
      <p:bldP spid="14" grpId="0" animBg="1"/>
      <p:bldP spid="19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Direct </a:t>
            </a: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InvOcatiOn</a:t>
            </a:r>
            <a:endParaRPr lang="en-US" sz="20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(Zero-Shot,</a:t>
            </a:r>
          </a:p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Multishot</a:t>
            </a: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C1AD59-A90F-EC4F-4915-90378590DF1B}"/>
              </a:ext>
            </a:extLst>
          </p:cNvPr>
          <p:cNvSpPr/>
          <p:nvPr/>
        </p:nvSpPr>
        <p:spPr>
          <a:xfrm>
            <a:off x="1505389" y="3024738"/>
            <a:ext cx="1436038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GPT 3.5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6B9F18-7187-EEA7-F8B2-A3683D83B5F7}"/>
              </a:ext>
            </a:extLst>
          </p:cNvPr>
          <p:cNvSpPr/>
          <p:nvPr/>
        </p:nvSpPr>
        <p:spPr>
          <a:xfrm>
            <a:off x="4053109" y="2659592"/>
            <a:ext cx="763020" cy="16446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Python API</a:t>
            </a:r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6C98AF77-9102-A8A7-5E2D-9405CE7FE815}"/>
              </a:ext>
            </a:extLst>
          </p:cNvPr>
          <p:cNvSpPr/>
          <p:nvPr/>
        </p:nvSpPr>
        <p:spPr>
          <a:xfrm>
            <a:off x="3185518" y="3271236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0AC96A-D5C5-0290-091E-3A158EB8E167}"/>
              </a:ext>
            </a:extLst>
          </p:cNvPr>
          <p:cNvSpPr/>
          <p:nvPr/>
        </p:nvSpPr>
        <p:spPr>
          <a:xfrm>
            <a:off x="5943600" y="2830059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66BC735B-DED6-EA93-AEC9-61B0E05BB35D}"/>
              </a:ext>
            </a:extLst>
          </p:cNvPr>
          <p:cNvSpPr/>
          <p:nvPr/>
        </p:nvSpPr>
        <p:spPr>
          <a:xfrm>
            <a:off x="4946919" y="3271236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216C1E-545B-76D9-3B1E-AD63C2E8F950}"/>
              </a:ext>
            </a:extLst>
          </p:cNvPr>
          <p:cNvSpPr/>
          <p:nvPr/>
        </p:nvSpPr>
        <p:spPr>
          <a:xfrm>
            <a:off x="6096000" y="2982459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9CA8D6-1D52-6DD5-23F0-F876A4A73E8B}"/>
              </a:ext>
            </a:extLst>
          </p:cNvPr>
          <p:cNvSpPr/>
          <p:nvPr/>
        </p:nvSpPr>
        <p:spPr>
          <a:xfrm>
            <a:off x="6248400" y="3134859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 Client</a:t>
            </a:r>
          </a:p>
        </p:txBody>
      </p:sp>
    </p:spTree>
    <p:extLst>
      <p:ext uri="{BB962C8B-B14F-4D97-AF65-F5344CB8AC3E}">
        <p14:creationId xmlns:p14="http://schemas.microsoft.com/office/powerpoint/2010/main" val="326955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 animBg="1"/>
      <p:bldP spid="14" grpId="0" animBg="1"/>
      <p:bldP spid="19" grpId="0" animBg="1"/>
      <p:bldP spid="2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engineering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73390" y="852744"/>
            <a:ext cx="799183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N-Shot Prompting: </a:t>
            </a:r>
            <a:r>
              <a:rPr lang="en-US" sz="2800" dirty="0"/>
              <a:t>Giving the model one example before the actual task to guide its response.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“Example: "The quick brown fox jumps over the lazy dog." Task: Write a sentence using all 26 letters of the alphabet.”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“Example: "The cat sat on the mat." Task: Write a sentence using the same word order but replacing the words with synonyms.”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“Example: "The apple is red." Task: Write a sentence describing a blue object.”</a:t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71923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engineering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73390" y="852744"/>
            <a:ext cx="799183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b="1" dirty="0"/>
              <a:t>Self-Improving Prompt:</a:t>
            </a:r>
            <a:r>
              <a:rPr lang="en-US" sz="2000" dirty="0"/>
              <a:t> Allowing the model to reflect on and iteratively refine its own responses.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“Write a short story about a robot who falls in love with a human. Feedback: The story was engaging, but the ending felt rushed. Try to add more detail to the conclusion.”</a:t>
            </a:r>
            <a:br>
              <a:rPr lang="en-US" sz="2000" dirty="0"/>
            </a:b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“Write a poem about the beauty of nature. Feedback: The poem was well-written, but it could be more specific in its imagery. Try to use more vivid descriptions of the natural world.”</a:t>
            </a:r>
            <a:br>
              <a:rPr lang="en-US" sz="2000" dirty="0"/>
            </a:b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“Write a persuasive essay arguing for the importance of education. Feedback: The essay was informative, but it could be more persuasive. Try to use stronger examples and evidence to support your argument.”</a:t>
            </a:r>
          </a:p>
        </p:txBody>
      </p:sp>
    </p:spTree>
    <p:extLst>
      <p:ext uri="{BB962C8B-B14F-4D97-AF65-F5344CB8AC3E}">
        <p14:creationId xmlns:p14="http://schemas.microsoft.com/office/powerpoint/2010/main" val="6311931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engineering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419164" y="514814"/>
            <a:ext cx="799183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/>
              <a:t>Instruction-Based Prompting:</a:t>
            </a:r>
            <a:r>
              <a:rPr lang="en-US" sz="2800" dirty="0"/>
              <a:t> Using clear and direct instructions to specify the task, format, tone, or content.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“Write a 500-word essay in a formal tone about the history of artificial intelligence.”</a:t>
            </a:r>
            <a:br>
              <a:rPr lang="en-US" sz="2800" dirty="0"/>
            </a:br>
            <a:endParaRPr lang="en-US" sz="2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“Write a humorous poem about a cat who thinks it's a superhero.”</a:t>
            </a:r>
            <a:br>
              <a:rPr lang="en-US" sz="2800" dirty="0"/>
            </a:br>
            <a:endParaRPr lang="en-US" sz="2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“Write a persuasive letter to your local representative arguing for stricter gun control laws.”</a:t>
            </a:r>
          </a:p>
        </p:txBody>
      </p:sp>
    </p:spTree>
    <p:extLst>
      <p:ext uri="{BB962C8B-B14F-4D97-AF65-F5344CB8AC3E}">
        <p14:creationId xmlns:p14="http://schemas.microsoft.com/office/powerpoint/2010/main" val="3522468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engineering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66764" y="488309"/>
            <a:ext cx="799183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/>
              <a:t>Analogical Reasoning Prompt:</a:t>
            </a:r>
            <a:r>
              <a:rPr lang="en-US" sz="2800" dirty="0"/>
              <a:t> Leveraging analogies to help the model draw parallels and approach new tasks.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Prompt: If a book is to a reader as a meal is to a diner, then what is a teacher to a student?</a:t>
            </a:r>
            <a:br>
              <a:rPr lang="en-US" sz="2800" dirty="0"/>
            </a:br>
            <a:endParaRPr lang="en-US" sz="2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Prompt: Just as a painter uses a brush to create a masterpiece, a writer uses words to create a story.</a:t>
            </a:r>
            <a:br>
              <a:rPr lang="en-US" sz="2800" dirty="0"/>
            </a:br>
            <a:endParaRPr lang="en-US" sz="2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/>
              <a:t>Prompt: If a car is to a road as a ship is to the ocean, then what is a plane to the sky?</a:t>
            </a:r>
          </a:p>
        </p:txBody>
      </p:sp>
    </p:spTree>
    <p:extLst>
      <p:ext uri="{BB962C8B-B14F-4D97-AF65-F5344CB8AC3E}">
        <p14:creationId xmlns:p14="http://schemas.microsoft.com/office/powerpoint/2010/main" val="1465948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engineering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93269" y="832866"/>
            <a:ext cx="799183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/>
              <a:t>Template Prompting:</a:t>
            </a:r>
            <a:r>
              <a:rPr lang="en-US" sz="2800" dirty="0"/>
              <a:t> Using a template to help shape output.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“Create a SQL Statement that forms to the following patter: “SQL * FROM &lt;TABLENAME&gt; WHERE &lt;FILTER&gt;”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Substitute &lt;TABLENAME&gt; for the state and a &lt;FILTER&gt; describe what I ask for.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What is the capital of Georgia?”</a:t>
            </a:r>
          </a:p>
        </p:txBody>
      </p:sp>
    </p:spTree>
    <p:extLst>
      <p:ext uri="{BB962C8B-B14F-4D97-AF65-F5344CB8AC3E}">
        <p14:creationId xmlns:p14="http://schemas.microsoft.com/office/powerpoint/2010/main" val="21339174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engineering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73390" y="852744"/>
            <a:ext cx="799183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b="1" dirty="0"/>
              <a:t>Chain-of-Thought Prompting:</a:t>
            </a:r>
            <a:r>
              <a:rPr lang="en-US" sz="2000" dirty="0"/>
              <a:t> Breaking down complex tasks into intermediate steps to guide the model to a solution.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/>
              <a:t>“Task: How can I make a peanut butter and jelly sandwich? Intermediate steps: Find bread, find peanut butter, find jelly, spread peanut butter, spread jelly, put the sandwich together.”</a:t>
            </a:r>
            <a:br>
              <a:rPr lang="en-US" sz="2000" dirty="0"/>
            </a:br>
            <a:endParaRPr lang="en-US" sz="20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/>
              <a:t>“Task: How can I calculate the area of a circle? Intermediate steps: Recall the formula for the area of a circle, measure the radius of the circle, plug the radius into the formula, calculate the area.”</a:t>
            </a:r>
            <a:br>
              <a:rPr lang="en-US" sz="2000" dirty="0"/>
            </a:br>
            <a:endParaRPr lang="en-US" sz="20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/>
              <a:t>“Task: How can I write a persuasive essay about climate change? Intermediate steps: Research the causes and effects of climate change, develop a strong argument, organize the essay into an introduction, body paragraphs, and conclusion.”</a:t>
            </a:r>
          </a:p>
        </p:txBody>
      </p:sp>
    </p:spTree>
    <p:extLst>
      <p:ext uri="{BB962C8B-B14F-4D97-AF65-F5344CB8AC3E}">
        <p14:creationId xmlns:p14="http://schemas.microsoft.com/office/powerpoint/2010/main" val="2154460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A4534F0-80B8-634E-964C-31ADAE60E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434" y="-234538"/>
            <a:ext cx="12822381" cy="73270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F68E5C-6F96-6D8E-2D91-14817CB2F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547" y="1525636"/>
            <a:ext cx="9026991" cy="3806727"/>
          </a:xfrm>
        </p:spPr>
        <p:txBody>
          <a:bodyPr anchor="ctr">
            <a:noAutofit/>
          </a:bodyPr>
          <a:lstStyle/>
          <a:p>
            <a:pPr algn="l"/>
            <a:r>
              <a:rPr 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Design Patterns with LLMs</a:t>
            </a:r>
          </a:p>
        </p:txBody>
      </p:sp>
    </p:spTree>
    <p:extLst>
      <p:ext uri="{BB962C8B-B14F-4D97-AF65-F5344CB8AC3E}">
        <p14:creationId xmlns:p14="http://schemas.microsoft.com/office/powerpoint/2010/main" val="6635096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engineering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73390" y="852744"/>
            <a:ext cx="7991836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/>
              <a:t>Least-to Most-Prompting:</a:t>
            </a:r>
            <a:r>
              <a:rPr lang="en-US" sz="2800" dirty="0"/>
              <a:t> Start from simple context and work out to more complex contexts.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800" dirty="0"/>
          </a:p>
          <a:p>
            <a:pPr lvl="1"/>
            <a:r>
              <a:rPr lang="en-US" sz="2800" b="0" i="0" dirty="0">
                <a:solidFill>
                  <a:srgbClr val="39404B"/>
                </a:solidFill>
                <a:effectLst/>
                <a:latin typeface="Arial" panose="020B0604020202020204" pitchFamily="34" charset="0"/>
              </a:rPr>
              <a:t>“Perform a code review:</a:t>
            </a:r>
          </a:p>
          <a:p>
            <a:pPr lvl="1"/>
            <a:br>
              <a:rPr lang="en-US" sz="2800" dirty="0">
                <a:solidFill>
                  <a:srgbClr val="39404B"/>
                </a:solidFill>
                <a:latin typeface="Arial" panose="020B0604020202020204" pitchFamily="34" charset="0"/>
              </a:rPr>
            </a:br>
            <a:r>
              <a:rPr lang="en-US" sz="2800" dirty="0">
                <a:solidFill>
                  <a:srgbClr val="39404B"/>
                </a:solidFill>
                <a:latin typeface="Arial" panose="020B0604020202020204" pitchFamily="34" charset="0"/>
              </a:rPr>
              <a:t>Subtasks</a:t>
            </a:r>
          </a:p>
          <a:p>
            <a:pPr lvl="1"/>
            <a:r>
              <a:rPr lang="en-US" sz="2800" b="0" i="0" dirty="0">
                <a:solidFill>
                  <a:srgbClr val="39404B"/>
                </a:solidFill>
                <a:effectLst/>
                <a:latin typeface="Arial" panose="020B0604020202020204" pitchFamily="34" charset="0"/>
              </a:rPr>
              <a:t>   - Check the style of the code</a:t>
            </a:r>
          </a:p>
          <a:p>
            <a:pPr lvl="1"/>
            <a:r>
              <a:rPr lang="en-US" sz="2800" b="0" i="0" dirty="0">
                <a:solidFill>
                  <a:srgbClr val="39404B"/>
                </a:solidFill>
                <a:effectLst/>
                <a:latin typeface="Arial" panose="020B0604020202020204" pitchFamily="34" charset="0"/>
              </a:rPr>
              <a:t>   - Check for any security vulnerabilities.</a:t>
            </a:r>
          </a:p>
          <a:p>
            <a:pPr lvl="1"/>
            <a:r>
              <a:rPr lang="en-US" sz="2800" b="0" i="0" dirty="0">
                <a:solidFill>
                  <a:srgbClr val="39404B"/>
                </a:solidFill>
                <a:effectLst/>
                <a:latin typeface="Arial" panose="020B0604020202020204" pitchFamily="34" charset="0"/>
              </a:rPr>
              <a:t>   - Look for ways to make the code more efficient.”</a:t>
            </a:r>
            <a:br>
              <a:rPr lang="en-US" sz="2800" b="0" i="0" dirty="0">
                <a:solidFill>
                  <a:srgbClr val="39404B"/>
                </a:solidFill>
                <a:effectLst/>
                <a:latin typeface="Arial" panose="020B0604020202020204" pitchFamily="34" charset="0"/>
              </a:rPr>
            </a:br>
            <a:br>
              <a:rPr lang="en-US" sz="2800" b="0" i="0" dirty="0">
                <a:solidFill>
                  <a:srgbClr val="39404B"/>
                </a:solidFill>
                <a:effectLst/>
                <a:latin typeface="Arial" panose="020B0604020202020204" pitchFamily="34" charset="0"/>
              </a:rPr>
            </a:br>
            <a:r>
              <a:rPr lang="en-US" sz="2800" b="0" i="0" dirty="0">
                <a:solidFill>
                  <a:srgbClr val="39404B"/>
                </a:solidFill>
                <a:effectLst/>
                <a:latin typeface="Arial" panose="020B0604020202020204" pitchFamily="34" charset="0"/>
              </a:rPr>
              <a:t>&lt;&lt;code&gt;&gt;”</a:t>
            </a:r>
            <a:endParaRPr lang="en-US" sz="2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70057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engineering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93269" y="832866"/>
            <a:ext cx="799183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4400" b="1" dirty="0"/>
              <a:t>Hybrid Prompting:</a:t>
            </a:r>
            <a:r>
              <a:rPr lang="en-US" sz="4400" dirty="0"/>
              <a:t> Combining elements from various prompting techniques for complex or nuanced tasks.</a:t>
            </a:r>
          </a:p>
        </p:txBody>
      </p:sp>
    </p:spTree>
    <p:extLst>
      <p:ext uri="{BB962C8B-B14F-4D97-AF65-F5344CB8AC3E}">
        <p14:creationId xmlns:p14="http://schemas.microsoft.com/office/powerpoint/2010/main" val="511438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 </a:t>
            </a: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engineeering</a:t>
            </a:r>
            <a:endParaRPr lang="en-US" sz="20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C1AD59-A90F-EC4F-4915-90378590DF1B}"/>
              </a:ext>
            </a:extLst>
          </p:cNvPr>
          <p:cNvSpPr/>
          <p:nvPr/>
        </p:nvSpPr>
        <p:spPr>
          <a:xfrm>
            <a:off x="1580375" y="2196477"/>
            <a:ext cx="1436038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 Model</a:t>
            </a:r>
          </a:p>
          <a:p>
            <a:pPr algn="ctr"/>
            <a:r>
              <a:rPr lang="en-US" dirty="0"/>
              <a:t>(Pretrained)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6B9F18-7187-EEA7-F8B2-A3683D83B5F7}"/>
              </a:ext>
            </a:extLst>
          </p:cNvPr>
          <p:cNvSpPr/>
          <p:nvPr/>
        </p:nvSpPr>
        <p:spPr>
          <a:xfrm>
            <a:off x="4128095" y="1831331"/>
            <a:ext cx="763020" cy="16446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6C98AF77-9102-A8A7-5E2D-9405CE7FE815}"/>
              </a:ext>
            </a:extLst>
          </p:cNvPr>
          <p:cNvSpPr/>
          <p:nvPr/>
        </p:nvSpPr>
        <p:spPr>
          <a:xfrm>
            <a:off x="3201661" y="2442975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0AC96A-D5C5-0290-091E-3A158EB8E167}"/>
              </a:ext>
            </a:extLst>
          </p:cNvPr>
          <p:cNvSpPr/>
          <p:nvPr/>
        </p:nvSpPr>
        <p:spPr>
          <a:xfrm>
            <a:off x="6018586" y="200179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66BC735B-DED6-EA93-AEC9-61B0E05BB35D}"/>
              </a:ext>
            </a:extLst>
          </p:cNvPr>
          <p:cNvSpPr/>
          <p:nvPr/>
        </p:nvSpPr>
        <p:spPr>
          <a:xfrm>
            <a:off x="5021905" y="2442975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216C1E-545B-76D9-3B1E-AD63C2E8F950}"/>
              </a:ext>
            </a:extLst>
          </p:cNvPr>
          <p:cNvSpPr/>
          <p:nvPr/>
        </p:nvSpPr>
        <p:spPr>
          <a:xfrm>
            <a:off x="6170986" y="215419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9CA8D6-1D52-6DD5-23F0-F876A4A73E8B}"/>
              </a:ext>
            </a:extLst>
          </p:cNvPr>
          <p:cNvSpPr/>
          <p:nvPr/>
        </p:nvSpPr>
        <p:spPr>
          <a:xfrm>
            <a:off x="6323386" y="230659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310F7B-CE79-962A-A84B-0C4F69A436C3}"/>
              </a:ext>
            </a:extLst>
          </p:cNvPr>
          <p:cNvSpPr/>
          <p:nvPr/>
        </p:nvSpPr>
        <p:spPr>
          <a:xfrm>
            <a:off x="3642013" y="4379843"/>
            <a:ext cx="1789001" cy="699695"/>
          </a:xfrm>
          <a:prstGeom prst="rect">
            <a:avLst/>
          </a:prstGeom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External Context</a:t>
            </a: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40457080-F0DF-2180-4683-DB99CA1B1072}"/>
              </a:ext>
            </a:extLst>
          </p:cNvPr>
          <p:cNvSpPr/>
          <p:nvPr/>
        </p:nvSpPr>
        <p:spPr>
          <a:xfrm>
            <a:off x="4280474" y="3578086"/>
            <a:ext cx="458262" cy="699695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8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 animBg="1"/>
      <p:bldP spid="14" grpId="0" animBg="1"/>
      <p:bldP spid="19" grpId="0" animBg="1"/>
      <p:bldP spid="20" grpId="0" animBg="1"/>
      <p:bldP spid="2" grpId="0" animBg="1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 </a:t>
            </a: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engineeering</a:t>
            </a:r>
            <a:endParaRPr lang="en-US" sz="20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C1AD59-A90F-EC4F-4915-90378590DF1B}"/>
              </a:ext>
            </a:extLst>
          </p:cNvPr>
          <p:cNvSpPr/>
          <p:nvPr/>
        </p:nvSpPr>
        <p:spPr>
          <a:xfrm>
            <a:off x="1580375" y="2196477"/>
            <a:ext cx="1436038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GPT 3.5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6B9F18-7187-EEA7-F8B2-A3683D83B5F7}"/>
              </a:ext>
            </a:extLst>
          </p:cNvPr>
          <p:cNvSpPr/>
          <p:nvPr/>
        </p:nvSpPr>
        <p:spPr>
          <a:xfrm>
            <a:off x="4128095" y="1831331"/>
            <a:ext cx="763020" cy="16446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Python API</a:t>
            </a:r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6C98AF77-9102-A8A7-5E2D-9405CE7FE815}"/>
              </a:ext>
            </a:extLst>
          </p:cNvPr>
          <p:cNvSpPr/>
          <p:nvPr/>
        </p:nvSpPr>
        <p:spPr>
          <a:xfrm>
            <a:off x="3201661" y="2442975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0AC96A-D5C5-0290-091E-3A158EB8E167}"/>
              </a:ext>
            </a:extLst>
          </p:cNvPr>
          <p:cNvSpPr/>
          <p:nvPr/>
        </p:nvSpPr>
        <p:spPr>
          <a:xfrm>
            <a:off x="6018586" y="200179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66BC735B-DED6-EA93-AEC9-61B0E05BB35D}"/>
              </a:ext>
            </a:extLst>
          </p:cNvPr>
          <p:cNvSpPr/>
          <p:nvPr/>
        </p:nvSpPr>
        <p:spPr>
          <a:xfrm>
            <a:off x="5021905" y="2442975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216C1E-545B-76D9-3B1E-AD63C2E8F950}"/>
              </a:ext>
            </a:extLst>
          </p:cNvPr>
          <p:cNvSpPr/>
          <p:nvPr/>
        </p:nvSpPr>
        <p:spPr>
          <a:xfrm>
            <a:off x="6170986" y="215419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9CA8D6-1D52-6DD5-23F0-F876A4A73E8B}"/>
              </a:ext>
            </a:extLst>
          </p:cNvPr>
          <p:cNvSpPr/>
          <p:nvPr/>
        </p:nvSpPr>
        <p:spPr>
          <a:xfrm>
            <a:off x="6323386" y="230659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 Client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310F7B-CE79-962A-A84B-0C4F69A436C3}"/>
              </a:ext>
            </a:extLst>
          </p:cNvPr>
          <p:cNvSpPr/>
          <p:nvPr/>
        </p:nvSpPr>
        <p:spPr>
          <a:xfrm>
            <a:off x="3642013" y="4379843"/>
            <a:ext cx="1789001" cy="699695"/>
          </a:xfrm>
          <a:prstGeom prst="rect">
            <a:avLst/>
          </a:prstGeom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Wikipedia Article</a:t>
            </a: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40457080-F0DF-2180-4683-DB99CA1B1072}"/>
              </a:ext>
            </a:extLst>
          </p:cNvPr>
          <p:cNvSpPr/>
          <p:nvPr/>
        </p:nvSpPr>
        <p:spPr>
          <a:xfrm>
            <a:off x="4280474" y="3578086"/>
            <a:ext cx="458262" cy="699695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82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 animBg="1"/>
      <p:bldP spid="14" grpId="0" animBg="1"/>
      <p:bldP spid="19" grpId="0" animBg="1"/>
      <p:bldP spid="20" grpId="0" animBg="1"/>
      <p:bldP spid="2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CODe</a:t>
            </a: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</a:t>
            </a:r>
            <a:b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</a:b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eXCUTION</a:t>
            </a:r>
            <a:endParaRPr lang="en-US" sz="20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714BA578-6B6F-1808-182B-0BC434F06FE2}"/>
              </a:ext>
            </a:extLst>
          </p:cNvPr>
          <p:cNvSpPr/>
          <p:nvPr/>
        </p:nvSpPr>
        <p:spPr>
          <a:xfrm>
            <a:off x="393580" y="1971673"/>
            <a:ext cx="1809051" cy="2344301"/>
          </a:xfrm>
          <a:prstGeom prst="rightArrowCallout">
            <a:avLst>
              <a:gd name="adj1" fmla="val 6779"/>
              <a:gd name="adj2" fmla="val 10472"/>
              <a:gd name="adj3" fmla="val 13784"/>
              <a:gd name="adj4" fmla="val 78374"/>
            </a:avLst>
          </a:prstGeom>
          <a:ln>
            <a:prstDash val="dash"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36C18A70-D119-E190-E0D7-ECB31489572D}"/>
              </a:ext>
            </a:extLst>
          </p:cNvPr>
          <p:cNvSpPr/>
          <p:nvPr/>
        </p:nvSpPr>
        <p:spPr>
          <a:xfrm>
            <a:off x="559276" y="2217149"/>
            <a:ext cx="995560" cy="566643"/>
          </a:xfrm>
          <a:prstGeom prst="flowChartMagneticDisk">
            <a:avLst/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3" name="Flowchart: Magnetic Disk 12">
            <a:extLst>
              <a:ext uri="{FF2B5EF4-FFF2-40B4-BE49-F238E27FC236}">
                <a16:creationId xmlns:a16="http://schemas.microsoft.com/office/drawing/2014/main" id="{53F8BF42-6A01-8DB1-6575-2A3FB2C35BC4}"/>
              </a:ext>
            </a:extLst>
          </p:cNvPr>
          <p:cNvSpPr/>
          <p:nvPr/>
        </p:nvSpPr>
        <p:spPr>
          <a:xfrm>
            <a:off x="559275" y="2891187"/>
            <a:ext cx="995560" cy="566643"/>
          </a:xfrm>
          <a:prstGeom prst="flowChartMagneticDisk">
            <a:avLst/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E67D257B-4C20-91DB-9DD0-7BA4D3F7238E}"/>
              </a:ext>
            </a:extLst>
          </p:cNvPr>
          <p:cNvSpPr/>
          <p:nvPr/>
        </p:nvSpPr>
        <p:spPr>
          <a:xfrm>
            <a:off x="559275" y="3565225"/>
            <a:ext cx="995560" cy="566643"/>
          </a:xfrm>
          <a:prstGeom prst="flowChartMagneticDisk">
            <a:avLst/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0CDFCCE6-AE9B-18D9-8920-ADA08EC1178D}"/>
              </a:ext>
            </a:extLst>
          </p:cNvPr>
          <p:cNvSpPr/>
          <p:nvPr/>
        </p:nvSpPr>
        <p:spPr>
          <a:xfrm>
            <a:off x="4010946" y="2565791"/>
            <a:ext cx="1199687" cy="1199772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Execute</a:t>
            </a:r>
          </a:p>
          <a:p>
            <a:pPr algn="ctr"/>
            <a:r>
              <a:rPr lang="en-US" sz="1100" dirty="0"/>
              <a:t>Code</a:t>
            </a:r>
          </a:p>
          <a:p>
            <a:pPr algn="ctr"/>
            <a:r>
              <a:rPr lang="en-US" sz="1100" dirty="0"/>
              <a:t>(SQL, Sandbox)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714CD2-8297-87C2-1337-4D7901716B0D}"/>
              </a:ext>
            </a:extLst>
          </p:cNvPr>
          <p:cNvSpPr/>
          <p:nvPr/>
        </p:nvSpPr>
        <p:spPr>
          <a:xfrm>
            <a:off x="5946170" y="2565792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2353C-1EDC-577F-C7E3-F475018A95C0}"/>
              </a:ext>
            </a:extLst>
          </p:cNvPr>
          <p:cNvSpPr/>
          <p:nvPr/>
        </p:nvSpPr>
        <p:spPr>
          <a:xfrm>
            <a:off x="7692302" y="2565791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08B15C-1B3F-491F-BC27-826B325927F1}"/>
              </a:ext>
            </a:extLst>
          </p:cNvPr>
          <p:cNvSpPr/>
          <p:nvPr/>
        </p:nvSpPr>
        <p:spPr>
          <a:xfrm>
            <a:off x="7844702" y="2718191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0BEC0F-1FFF-9AB2-7FE7-160BCB0603F2}"/>
              </a:ext>
            </a:extLst>
          </p:cNvPr>
          <p:cNvSpPr/>
          <p:nvPr/>
        </p:nvSpPr>
        <p:spPr>
          <a:xfrm>
            <a:off x="7997102" y="2870591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819BC128-FB79-91FB-5957-3C75F1757477}"/>
              </a:ext>
            </a:extLst>
          </p:cNvPr>
          <p:cNvSpPr/>
          <p:nvPr/>
        </p:nvSpPr>
        <p:spPr>
          <a:xfrm>
            <a:off x="6801971" y="2944373"/>
            <a:ext cx="803502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Prompt</a:t>
            </a:r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3571D8F7-0726-3E54-E44C-193FC45BC47F}"/>
              </a:ext>
            </a:extLst>
          </p:cNvPr>
          <p:cNvSpPr/>
          <p:nvPr/>
        </p:nvSpPr>
        <p:spPr>
          <a:xfrm>
            <a:off x="5259190" y="2954467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ACAA9-4356-3F50-770A-92E135207DA0}"/>
              </a:ext>
            </a:extLst>
          </p:cNvPr>
          <p:cNvSpPr/>
          <p:nvPr/>
        </p:nvSpPr>
        <p:spPr>
          <a:xfrm>
            <a:off x="3892770" y="4112905"/>
            <a:ext cx="1436038" cy="821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LLM Model</a:t>
            </a:r>
          </a:p>
          <a:p>
            <a:pPr algn="ctr"/>
            <a:r>
              <a:rPr lang="en-US" sz="1400" dirty="0"/>
              <a:t>(Pretrained or Finetuned)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FBE3CE-04F5-560C-9673-1CA8EE707A7A}"/>
              </a:ext>
            </a:extLst>
          </p:cNvPr>
          <p:cNvSpPr/>
          <p:nvPr/>
        </p:nvSpPr>
        <p:spPr>
          <a:xfrm>
            <a:off x="2313938" y="2621698"/>
            <a:ext cx="763020" cy="1199771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Ingest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A1490AB3-0B90-8E88-D2CE-A70800F29154}"/>
              </a:ext>
            </a:extLst>
          </p:cNvPr>
          <p:cNvSpPr/>
          <p:nvPr/>
        </p:nvSpPr>
        <p:spPr>
          <a:xfrm>
            <a:off x="3203949" y="2913129"/>
            <a:ext cx="680859" cy="461390"/>
          </a:xfrm>
          <a:prstGeom prst="rightArrow">
            <a:avLst/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935836-FA48-56CA-39BA-CAD292BB86EE}"/>
              </a:ext>
            </a:extLst>
          </p:cNvPr>
          <p:cNvSpPr txBox="1"/>
          <p:nvPr/>
        </p:nvSpPr>
        <p:spPr>
          <a:xfrm>
            <a:off x="5199045" y="4410715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NL to SQL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F9C6C5-8793-B6DC-1CB1-7B2511603283}"/>
              </a:ext>
            </a:extLst>
          </p:cNvPr>
          <p:cNvSpPr txBox="1"/>
          <p:nvPr/>
        </p:nvSpPr>
        <p:spPr>
          <a:xfrm>
            <a:off x="2731206" y="3004929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Store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FF46FEB-A8C8-D188-6ED6-C90DAC1C9673}"/>
              </a:ext>
            </a:extLst>
          </p:cNvPr>
          <p:cNvSpPr txBox="1"/>
          <p:nvPr/>
        </p:nvSpPr>
        <p:spPr>
          <a:xfrm>
            <a:off x="4823025" y="3023112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Code</a:t>
            </a:r>
          </a:p>
        </p:txBody>
      </p:sp>
      <p:sp>
        <p:nvSpPr>
          <p:cNvPr id="5" name="Arrow: Left-Up 4">
            <a:extLst>
              <a:ext uri="{FF2B5EF4-FFF2-40B4-BE49-F238E27FC236}">
                <a16:creationId xmlns:a16="http://schemas.microsoft.com/office/drawing/2014/main" id="{3A3B0DEE-76E6-52F2-48F9-E70A80B39711}"/>
              </a:ext>
            </a:extLst>
          </p:cNvPr>
          <p:cNvSpPr/>
          <p:nvPr/>
        </p:nvSpPr>
        <p:spPr>
          <a:xfrm>
            <a:off x="5372761" y="3819099"/>
            <a:ext cx="1221576" cy="967311"/>
          </a:xfrm>
          <a:prstGeom prst="leftUpArrow">
            <a:avLst>
              <a:gd name="adj1" fmla="val 21129"/>
              <a:gd name="adj2" fmla="val 24022"/>
              <a:gd name="adj3" fmla="val 2108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412D08-8431-F447-7482-27667F881C4A}"/>
              </a:ext>
            </a:extLst>
          </p:cNvPr>
          <p:cNvSpPr txBox="1"/>
          <p:nvPr/>
        </p:nvSpPr>
        <p:spPr>
          <a:xfrm>
            <a:off x="5290803" y="4418125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NL to SQL</a:t>
            </a:r>
          </a:p>
        </p:txBody>
      </p:sp>
      <p:sp>
        <p:nvSpPr>
          <p:cNvPr id="3" name="Speech Bubble: Rectangle 2">
            <a:extLst>
              <a:ext uri="{FF2B5EF4-FFF2-40B4-BE49-F238E27FC236}">
                <a16:creationId xmlns:a16="http://schemas.microsoft.com/office/drawing/2014/main" id="{A5A95264-9CFE-FBFE-2AB2-531EB0772662}"/>
              </a:ext>
            </a:extLst>
          </p:cNvPr>
          <p:cNvSpPr/>
          <p:nvPr/>
        </p:nvSpPr>
        <p:spPr>
          <a:xfrm>
            <a:off x="6070443" y="5137229"/>
            <a:ext cx="2266557" cy="887896"/>
          </a:xfrm>
          <a:prstGeom prst="wedgeRectCallout">
            <a:avLst>
              <a:gd name="adj1" fmla="val -112937"/>
              <a:gd name="adj2" fmla="val -77799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Additional Analysis may be performed on a second call to the LLM from the execution results.</a:t>
            </a:r>
          </a:p>
        </p:txBody>
      </p:sp>
    </p:spTree>
    <p:extLst>
      <p:ext uri="{BB962C8B-B14F-4D97-AF65-F5344CB8AC3E}">
        <p14:creationId xmlns:p14="http://schemas.microsoft.com/office/powerpoint/2010/main" val="2152885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3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3" grpId="0" animBg="1"/>
      <p:bldP spid="35" grpId="0" animBg="1"/>
      <p:bldP spid="38" grpId="0" animBg="1"/>
      <p:bldP spid="8" grpId="0"/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CODe</a:t>
            </a: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</a:t>
            </a:r>
            <a:b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</a:b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eXCUTION</a:t>
            </a:r>
            <a:endParaRPr lang="en-US" sz="20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714BA578-6B6F-1808-182B-0BC434F06FE2}"/>
              </a:ext>
            </a:extLst>
          </p:cNvPr>
          <p:cNvSpPr/>
          <p:nvPr/>
        </p:nvSpPr>
        <p:spPr>
          <a:xfrm>
            <a:off x="393580" y="1971673"/>
            <a:ext cx="1809051" cy="2344301"/>
          </a:xfrm>
          <a:prstGeom prst="rightArrowCallout">
            <a:avLst>
              <a:gd name="adj1" fmla="val 6779"/>
              <a:gd name="adj2" fmla="val 10472"/>
              <a:gd name="adj3" fmla="val 13784"/>
              <a:gd name="adj4" fmla="val 78374"/>
            </a:avLst>
          </a:prstGeom>
          <a:ln>
            <a:prstDash val="dash"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36C18A70-D119-E190-E0D7-ECB31489572D}"/>
              </a:ext>
            </a:extLst>
          </p:cNvPr>
          <p:cNvSpPr/>
          <p:nvPr/>
        </p:nvSpPr>
        <p:spPr>
          <a:xfrm>
            <a:off x="559276" y="2217149"/>
            <a:ext cx="995560" cy="1831390"/>
          </a:xfrm>
          <a:prstGeom prst="flowChartMagneticDisk">
            <a:avLst/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CSV</a:t>
            </a:r>
          </a:p>
        </p:txBody>
      </p: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0CDFCCE6-AE9B-18D9-8920-ADA08EC1178D}"/>
              </a:ext>
            </a:extLst>
          </p:cNvPr>
          <p:cNvSpPr/>
          <p:nvPr/>
        </p:nvSpPr>
        <p:spPr>
          <a:xfrm>
            <a:off x="4010946" y="2565791"/>
            <a:ext cx="1199687" cy="1199772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SQLite Database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714CD2-8297-87C2-1337-4D7901716B0D}"/>
              </a:ext>
            </a:extLst>
          </p:cNvPr>
          <p:cNvSpPr/>
          <p:nvPr/>
        </p:nvSpPr>
        <p:spPr>
          <a:xfrm>
            <a:off x="5946170" y="2565792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Python 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2353C-1EDC-577F-C7E3-F475018A95C0}"/>
              </a:ext>
            </a:extLst>
          </p:cNvPr>
          <p:cNvSpPr/>
          <p:nvPr/>
        </p:nvSpPr>
        <p:spPr>
          <a:xfrm>
            <a:off x="7692302" y="2565791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08B15C-1B3F-491F-BC27-826B325927F1}"/>
              </a:ext>
            </a:extLst>
          </p:cNvPr>
          <p:cNvSpPr/>
          <p:nvPr/>
        </p:nvSpPr>
        <p:spPr>
          <a:xfrm>
            <a:off x="7844702" y="2718191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0BEC0F-1FFF-9AB2-7FE7-160BCB0603F2}"/>
              </a:ext>
            </a:extLst>
          </p:cNvPr>
          <p:cNvSpPr/>
          <p:nvPr/>
        </p:nvSpPr>
        <p:spPr>
          <a:xfrm>
            <a:off x="7997102" y="2870591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 Client</a:t>
            </a: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819BC128-FB79-91FB-5957-3C75F1757477}"/>
              </a:ext>
            </a:extLst>
          </p:cNvPr>
          <p:cNvSpPr/>
          <p:nvPr/>
        </p:nvSpPr>
        <p:spPr>
          <a:xfrm>
            <a:off x="6801971" y="2944373"/>
            <a:ext cx="803502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Prompt</a:t>
            </a:r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3571D8F7-0726-3E54-E44C-193FC45BC47F}"/>
              </a:ext>
            </a:extLst>
          </p:cNvPr>
          <p:cNvSpPr/>
          <p:nvPr/>
        </p:nvSpPr>
        <p:spPr>
          <a:xfrm>
            <a:off x="5259190" y="2954467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ACAA9-4356-3F50-770A-92E135207DA0}"/>
              </a:ext>
            </a:extLst>
          </p:cNvPr>
          <p:cNvSpPr/>
          <p:nvPr/>
        </p:nvSpPr>
        <p:spPr>
          <a:xfrm>
            <a:off x="3892770" y="4112905"/>
            <a:ext cx="1436038" cy="821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GPT 3.5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FBE3CE-04F5-560C-9673-1CA8EE707A7A}"/>
              </a:ext>
            </a:extLst>
          </p:cNvPr>
          <p:cNvSpPr/>
          <p:nvPr/>
        </p:nvSpPr>
        <p:spPr>
          <a:xfrm>
            <a:off x="2313938" y="2621698"/>
            <a:ext cx="763020" cy="1199771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Python Script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A1490AB3-0B90-8E88-D2CE-A70800F29154}"/>
              </a:ext>
            </a:extLst>
          </p:cNvPr>
          <p:cNvSpPr/>
          <p:nvPr/>
        </p:nvSpPr>
        <p:spPr>
          <a:xfrm>
            <a:off x="3203949" y="2913129"/>
            <a:ext cx="680859" cy="461390"/>
          </a:xfrm>
          <a:prstGeom prst="rightArrow">
            <a:avLst/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935836-FA48-56CA-39BA-CAD292BB86EE}"/>
              </a:ext>
            </a:extLst>
          </p:cNvPr>
          <p:cNvSpPr txBox="1"/>
          <p:nvPr/>
        </p:nvSpPr>
        <p:spPr>
          <a:xfrm>
            <a:off x="5199045" y="4410715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NL to SQL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F9C6C5-8793-B6DC-1CB1-7B2511603283}"/>
              </a:ext>
            </a:extLst>
          </p:cNvPr>
          <p:cNvSpPr txBox="1"/>
          <p:nvPr/>
        </p:nvSpPr>
        <p:spPr>
          <a:xfrm>
            <a:off x="2731206" y="3004929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Store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FF46FEB-A8C8-D188-6ED6-C90DAC1C9673}"/>
              </a:ext>
            </a:extLst>
          </p:cNvPr>
          <p:cNvSpPr txBox="1"/>
          <p:nvPr/>
        </p:nvSpPr>
        <p:spPr>
          <a:xfrm>
            <a:off x="4823025" y="3023112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Code</a:t>
            </a:r>
          </a:p>
        </p:txBody>
      </p:sp>
      <p:sp>
        <p:nvSpPr>
          <p:cNvPr id="5" name="Arrow: Left-Up 4">
            <a:extLst>
              <a:ext uri="{FF2B5EF4-FFF2-40B4-BE49-F238E27FC236}">
                <a16:creationId xmlns:a16="http://schemas.microsoft.com/office/drawing/2014/main" id="{3A3B0DEE-76E6-52F2-48F9-E70A80B39711}"/>
              </a:ext>
            </a:extLst>
          </p:cNvPr>
          <p:cNvSpPr/>
          <p:nvPr/>
        </p:nvSpPr>
        <p:spPr>
          <a:xfrm>
            <a:off x="5372761" y="3819099"/>
            <a:ext cx="1221576" cy="967311"/>
          </a:xfrm>
          <a:prstGeom prst="leftUpArrow">
            <a:avLst>
              <a:gd name="adj1" fmla="val 21129"/>
              <a:gd name="adj2" fmla="val 24022"/>
              <a:gd name="adj3" fmla="val 2108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412D08-8431-F447-7482-27667F881C4A}"/>
              </a:ext>
            </a:extLst>
          </p:cNvPr>
          <p:cNvSpPr txBox="1"/>
          <p:nvPr/>
        </p:nvSpPr>
        <p:spPr>
          <a:xfrm>
            <a:off x="5290803" y="4418125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NL to SQL</a:t>
            </a:r>
          </a:p>
        </p:txBody>
      </p:sp>
      <p:sp>
        <p:nvSpPr>
          <p:cNvPr id="3" name="Speech Bubble: Rectangle 2">
            <a:extLst>
              <a:ext uri="{FF2B5EF4-FFF2-40B4-BE49-F238E27FC236}">
                <a16:creationId xmlns:a16="http://schemas.microsoft.com/office/drawing/2014/main" id="{A5A95264-9CFE-FBFE-2AB2-531EB0772662}"/>
              </a:ext>
            </a:extLst>
          </p:cNvPr>
          <p:cNvSpPr/>
          <p:nvPr/>
        </p:nvSpPr>
        <p:spPr>
          <a:xfrm>
            <a:off x="6070443" y="5137229"/>
            <a:ext cx="2266557" cy="887896"/>
          </a:xfrm>
          <a:prstGeom prst="wedgeRectCallout">
            <a:avLst>
              <a:gd name="adj1" fmla="val -112937"/>
              <a:gd name="adj2" fmla="val -77799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Additional Analysis may be performed on a second call to the LLM from the execution results.</a:t>
            </a:r>
          </a:p>
        </p:txBody>
      </p:sp>
    </p:spTree>
    <p:extLst>
      <p:ext uri="{BB962C8B-B14F-4D97-AF65-F5344CB8AC3E}">
        <p14:creationId xmlns:p14="http://schemas.microsoft.com/office/powerpoint/2010/main" val="1563790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3" grpId="0" animBg="1"/>
      <p:bldP spid="35" grpId="0" animBg="1"/>
      <p:bldP spid="38" grpId="0" animBg="1"/>
      <p:bldP spid="8" grpId="0"/>
      <p:bldP spid="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Natural Language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TO SQL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Searches</a:t>
            </a: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714BA578-6B6F-1808-182B-0BC434F06FE2}"/>
              </a:ext>
            </a:extLst>
          </p:cNvPr>
          <p:cNvSpPr/>
          <p:nvPr/>
        </p:nvSpPr>
        <p:spPr>
          <a:xfrm>
            <a:off x="393580" y="1971673"/>
            <a:ext cx="1809051" cy="2344301"/>
          </a:xfrm>
          <a:prstGeom prst="rightArrowCallout">
            <a:avLst>
              <a:gd name="adj1" fmla="val 6779"/>
              <a:gd name="adj2" fmla="val 10472"/>
              <a:gd name="adj3" fmla="val 13784"/>
              <a:gd name="adj4" fmla="val 78374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36C18A70-D119-E190-E0D7-ECB31489572D}"/>
              </a:ext>
            </a:extLst>
          </p:cNvPr>
          <p:cNvSpPr/>
          <p:nvPr/>
        </p:nvSpPr>
        <p:spPr>
          <a:xfrm>
            <a:off x="559276" y="2217149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3" name="Flowchart: Magnetic Disk 12">
            <a:extLst>
              <a:ext uri="{FF2B5EF4-FFF2-40B4-BE49-F238E27FC236}">
                <a16:creationId xmlns:a16="http://schemas.microsoft.com/office/drawing/2014/main" id="{53F8BF42-6A01-8DB1-6575-2A3FB2C35BC4}"/>
              </a:ext>
            </a:extLst>
          </p:cNvPr>
          <p:cNvSpPr/>
          <p:nvPr/>
        </p:nvSpPr>
        <p:spPr>
          <a:xfrm>
            <a:off x="559275" y="2891187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E67D257B-4C20-91DB-9DD0-7BA4D3F7238E}"/>
              </a:ext>
            </a:extLst>
          </p:cNvPr>
          <p:cNvSpPr/>
          <p:nvPr/>
        </p:nvSpPr>
        <p:spPr>
          <a:xfrm>
            <a:off x="559275" y="3565225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0CDFCCE6-AE9B-18D9-8920-ADA08EC1178D}"/>
              </a:ext>
            </a:extLst>
          </p:cNvPr>
          <p:cNvSpPr/>
          <p:nvPr/>
        </p:nvSpPr>
        <p:spPr>
          <a:xfrm>
            <a:off x="4010946" y="2565791"/>
            <a:ext cx="1199687" cy="1199772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Data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714CD2-8297-87C2-1337-4D7901716B0D}"/>
              </a:ext>
            </a:extLst>
          </p:cNvPr>
          <p:cNvSpPr/>
          <p:nvPr/>
        </p:nvSpPr>
        <p:spPr>
          <a:xfrm>
            <a:off x="5946170" y="2565792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2353C-1EDC-577F-C7E3-F475018A95C0}"/>
              </a:ext>
            </a:extLst>
          </p:cNvPr>
          <p:cNvSpPr/>
          <p:nvPr/>
        </p:nvSpPr>
        <p:spPr>
          <a:xfrm>
            <a:off x="7489701" y="2565793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08B15C-1B3F-491F-BC27-826B325927F1}"/>
              </a:ext>
            </a:extLst>
          </p:cNvPr>
          <p:cNvSpPr/>
          <p:nvPr/>
        </p:nvSpPr>
        <p:spPr>
          <a:xfrm>
            <a:off x="7642101" y="2718193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0BEC0F-1FFF-9AB2-7FE7-160BCB0603F2}"/>
              </a:ext>
            </a:extLst>
          </p:cNvPr>
          <p:cNvSpPr/>
          <p:nvPr/>
        </p:nvSpPr>
        <p:spPr>
          <a:xfrm>
            <a:off x="7794501" y="2870593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819BC128-FB79-91FB-5957-3C75F1757477}"/>
              </a:ext>
            </a:extLst>
          </p:cNvPr>
          <p:cNvSpPr/>
          <p:nvPr/>
        </p:nvSpPr>
        <p:spPr>
          <a:xfrm>
            <a:off x="6773787" y="2954467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3571D8F7-0726-3E54-E44C-193FC45BC47F}"/>
              </a:ext>
            </a:extLst>
          </p:cNvPr>
          <p:cNvSpPr/>
          <p:nvPr/>
        </p:nvSpPr>
        <p:spPr>
          <a:xfrm>
            <a:off x="5259190" y="2954467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ACAA9-4356-3F50-770A-92E135207DA0}"/>
              </a:ext>
            </a:extLst>
          </p:cNvPr>
          <p:cNvSpPr/>
          <p:nvPr/>
        </p:nvSpPr>
        <p:spPr>
          <a:xfrm>
            <a:off x="3892770" y="4112905"/>
            <a:ext cx="1436038" cy="821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LLM Model</a:t>
            </a:r>
          </a:p>
          <a:p>
            <a:pPr algn="ctr"/>
            <a:r>
              <a:rPr lang="en-US" sz="1400" dirty="0"/>
              <a:t>(Pretrained or Finetuned)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FBE3CE-04F5-560C-9673-1CA8EE707A7A}"/>
              </a:ext>
            </a:extLst>
          </p:cNvPr>
          <p:cNvSpPr/>
          <p:nvPr/>
        </p:nvSpPr>
        <p:spPr>
          <a:xfrm>
            <a:off x="2313938" y="2621698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Ingest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A1490AB3-0B90-8E88-D2CE-A70800F29154}"/>
              </a:ext>
            </a:extLst>
          </p:cNvPr>
          <p:cNvSpPr/>
          <p:nvPr/>
        </p:nvSpPr>
        <p:spPr>
          <a:xfrm>
            <a:off x="3203949" y="2913129"/>
            <a:ext cx="680859" cy="46139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935836-FA48-56CA-39BA-CAD292BB86EE}"/>
              </a:ext>
            </a:extLst>
          </p:cNvPr>
          <p:cNvSpPr txBox="1"/>
          <p:nvPr/>
        </p:nvSpPr>
        <p:spPr>
          <a:xfrm>
            <a:off x="5199045" y="4410715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NL to SQL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F9C6C5-8793-B6DC-1CB1-7B2511603283}"/>
              </a:ext>
            </a:extLst>
          </p:cNvPr>
          <p:cNvSpPr txBox="1"/>
          <p:nvPr/>
        </p:nvSpPr>
        <p:spPr>
          <a:xfrm>
            <a:off x="2731206" y="3004929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Store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FF46FEB-A8C8-D188-6ED6-C90DAC1C9673}"/>
              </a:ext>
            </a:extLst>
          </p:cNvPr>
          <p:cNvSpPr txBox="1"/>
          <p:nvPr/>
        </p:nvSpPr>
        <p:spPr>
          <a:xfrm>
            <a:off x="4823025" y="3023112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5" name="Arrow: Left-Up 4">
            <a:extLst>
              <a:ext uri="{FF2B5EF4-FFF2-40B4-BE49-F238E27FC236}">
                <a16:creationId xmlns:a16="http://schemas.microsoft.com/office/drawing/2014/main" id="{3A3B0DEE-76E6-52F2-48F9-E70A80B39711}"/>
              </a:ext>
            </a:extLst>
          </p:cNvPr>
          <p:cNvSpPr/>
          <p:nvPr/>
        </p:nvSpPr>
        <p:spPr>
          <a:xfrm>
            <a:off x="5372761" y="3819099"/>
            <a:ext cx="1221576" cy="967311"/>
          </a:xfrm>
          <a:prstGeom prst="leftUpArrow">
            <a:avLst>
              <a:gd name="adj1" fmla="val 21129"/>
              <a:gd name="adj2" fmla="val 24022"/>
              <a:gd name="adj3" fmla="val 2108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412D08-8431-F447-7482-27667F881C4A}"/>
              </a:ext>
            </a:extLst>
          </p:cNvPr>
          <p:cNvSpPr txBox="1"/>
          <p:nvPr/>
        </p:nvSpPr>
        <p:spPr>
          <a:xfrm>
            <a:off x="5290803" y="4418125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NL to SQL</a:t>
            </a:r>
          </a:p>
        </p:txBody>
      </p:sp>
    </p:spTree>
    <p:extLst>
      <p:ext uri="{BB962C8B-B14F-4D97-AF65-F5344CB8AC3E}">
        <p14:creationId xmlns:p14="http://schemas.microsoft.com/office/powerpoint/2010/main" val="6823340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Natural Language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TO SQL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Searches</a:t>
            </a:r>
          </a:p>
        </p:txBody>
      </p: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0CDFCCE6-AE9B-18D9-8920-ADA08EC1178D}"/>
              </a:ext>
            </a:extLst>
          </p:cNvPr>
          <p:cNvSpPr/>
          <p:nvPr/>
        </p:nvSpPr>
        <p:spPr>
          <a:xfrm>
            <a:off x="2175520" y="2229227"/>
            <a:ext cx="1199687" cy="1199772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Execution</a:t>
            </a:r>
          </a:p>
          <a:p>
            <a:pPr algn="ctr"/>
            <a:r>
              <a:rPr lang="en-US" sz="1400" dirty="0"/>
              <a:t>Environment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714CD2-8297-87C2-1337-4D7901716B0D}"/>
              </a:ext>
            </a:extLst>
          </p:cNvPr>
          <p:cNvSpPr/>
          <p:nvPr/>
        </p:nvSpPr>
        <p:spPr>
          <a:xfrm>
            <a:off x="4110744" y="2229228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2353C-1EDC-577F-C7E3-F475018A95C0}"/>
              </a:ext>
            </a:extLst>
          </p:cNvPr>
          <p:cNvSpPr/>
          <p:nvPr/>
        </p:nvSpPr>
        <p:spPr>
          <a:xfrm>
            <a:off x="5654275" y="2229229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08B15C-1B3F-491F-BC27-826B325927F1}"/>
              </a:ext>
            </a:extLst>
          </p:cNvPr>
          <p:cNvSpPr/>
          <p:nvPr/>
        </p:nvSpPr>
        <p:spPr>
          <a:xfrm>
            <a:off x="5806675" y="2381629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0BEC0F-1FFF-9AB2-7FE7-160BCB0603F2}"/>
              </a:ext>
            </a:extLst>
          </p:cNvPr>
          <p:cNvSpPr/>
          <p:nvPr/>
        </p:nvSpPr>
        <p:spPr>
          <a:xfrm>
            <a:off x="5959075" y="2534029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819BC128-FB79-91FB-5957-3C75F1757477}"/>
              </a:ext>
            </a:extLst>
          </p:cNvPr>
          <p:cNvSpPr/>
          <p:nvPr/>
        </p:nvSpPr>
        <p:spPr>
          <a:xfrm>
            <a:off x="4938361" y="2617903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3571D8F7-0726-3E54-E44C-193FC45BC47F}"/>
              </a:ext>
            </a:extLst>
          </p:cNvPr>
          <p:cNvSpPr/>
          <p:nvPr/>
        </p:nvSpPr>
        <p:spPr>
          <a:xfrm>
            <a:off x="3423764" y="2617903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ACAA9-4356-3F50-770A-92E135207DA0}"/>
              </a:ext>
            </a:extLst>
          </p:cNvPr>
          <p:cNvSpPr/>
          <p:nvPr/>
        </p:nvSpPr>
        <p:spPr>
          <a:xfrm>
            <a:off x="2057344" y="3776341"/>
            <a:ext cx="1436038" cy="821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LLM Model</a:t>
            </a:r>
          </a:p>
          <a:p>
            <a:pPr algn="ctr"/>
            <a:r>
              <a:rPr lang="en-US" sz="1400" dirty="0"/>
              <a:t>(Pretrained or Finetuned)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935836-FA48-56CA-39BA-CAD292BB86EE}"/>
              </a:ext>
            </a:extLst>
          </p:cNvPr>
          <p:cNvSpPr txBox="1"/>
          <p:nvPr/>
        </p:nvSpPr>
        <p:spPr>
          <a:xfrm>
            <a:off x="3363619" y="4074151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NL to SQL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F9C6C5-8793-B6DC-1CB1-7B2511603283}"/>
              </a:ext>
            </a:extLst>
          </p:cNvPr>
          <p:cNvSpPr txBox="1"/>
          <p:nvPr/>
        </p:nvSpPr>
        <p:spPr>
          <a:xfrm>
            <a:off x="2731206" y="3004929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Store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FF46FEB-A8C8-D188-6ED6-C90DAC1C9673}"/>
              </a:ext>
            </a:extLst>
          </p:cNvPr>
          <p:cNvSpPr txBox="1"/>
          <p:nvPr/>
        </p:nvSpPr>
        <p:spPr>
          <a:xfrm>
            <a:off x="2987599" y="2686548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5" name="Arrow: Left-Up 4">
            <a:extLst>
              <a:ext uri="{FF2B5EF4-FFF2-40B4-BE49-F238E27FC236}">
                <a16:creationId xmlns:a16="http://schemas.microsoft.com/office/drawing/2014/main" id="{3A3B0DEE-76E6-52F2-48F9-E70A80B39711}"/>
              </a:ext>
            </a:extLst>
          </p:cNvPr>
          <p:cNvSpPr/>
          <p:nvPr/>
        </p:nvSpPr>
        <p:spPr>
          <a:xfrm>
            <a:off x="3537335" y="3482535"/>
            <a:ext cx="1221576" cy="967311"/>
          </a:xfrm>
          <a:prstGeom prst="leftUpArrow">
            <a:avLst>
              <a:gd name="adj1" fmla="val 21129"/>
              <a:gd name="adj2" fmla="val 24022"/>
              <a:gd name="adj3" fmla="val 2108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412D08-8431-F447-7482-27667F881C4A}"/>
              </a:ext>
            </a:extLst>
          </p:cNvPr>
          <p:cNvSpPr txBox="1"/>
          <p:nvPr/>
        </p:nvSpPr>
        <p:spPr>
          <a:xfrm>
            <a:off x="3455377" y="4081561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NL to Code</a:t>
            </a:r>
          </a:p>
        </p:txBody>
      </p:sp>
    </p:spTree>
    <p:extLst>
      <p:ext uri="{BB962C8B-B14F-4D97-AF65-F5344CB8AC3E}">
        <p14:creationId xmlns:p14="http://schemas.microsoft.com/office/powerpoint/2010/main" val="19666907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Natural Language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TO SQL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Searches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714CD2-8297-87C2-1337-4D7901716B0D}"/>
              </a:ext>
            </a:extLst>
          </p:cNvPr>
          <p:cNvSpPr/>
          <p:nvPr/>
        </p:nvSpPr>
        <p:spPr>
          <a:xfrm>
            <a:off x="4249893" y="2492905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2353C-1EDC-577F-C7E3-F475018A95C0}"/>
              </a:ext>
            </a:extLst>
          </p:cNvPr>
          <p:cNvSpPr/>
          <p:nvPr/>
        </p:nvSpPr>
        <p:spPr>
          <a:xfrm>
            <a:off x="5793424" y="2492906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08B15C-1B3F-491F-BC27-826B325927F1}"/>
              </a:ext>
            </a:extLst>
          </p:cNvPr>
          <p:cNvSpPr/>
          <p:nvPr/>
        </p:nvSpPr>
        <p:spPr>
          <a:xfrm>
            <a:off x="5945824" y="2645306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0BEC0F-1FFF-9AB2-7FE7-160BCB0603F2}"/>
              </a:ext>
            </a:extLst>
          </p:cNvPr>
          <p:cNvSpPr/>
          <p:nvPr/>
        </p:nvSpPr>
        <p:spPr>
          <a:xfrm>
            <a:off x="6098224" y="2797706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819BC128-FB79-91FB-5957-3C75F1757477}"/>
              </a:ext>
            </a:extLst>
          </p:cNvPr>
          <p:cNvSpPr/>
          <p:nvPr/>
        </p:nvSpPr>
        <p:spPr>
          <a:xfrm>
            <a:off x="5077510" y="2881580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3571D8F7-0726-3E54-E44C-193FC45BC47F}"/>
              </a:ext>
            </a:extLst>
          </p:cNvPr>
          <p:cNvSpPr/>
          <p:nvPr/>
        </p:nvSpPr>
        <p:spPr>
          <a:xfrm>
            <a:off x="3562913" y="2881580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ACAA9-4356-3F50-770A-92E135207DA0}"/>
              </a:ext>
            </a:extLst>
          </p:cNvPr>
          <p:cNvSpPr/>
          <p:nvPr/>
        </p:nvSpPr>
        <p:spPr>
          <a:xfrm>
            <a:off x="1974475" y="2645306"/>
            <a:ext cx="1436038" cy="821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LLM Model</a:t>
            </a:r>
          </a:p>
          <a:p>
            <a:pPr algn="ctr"/>
            <a:r>
              <a:rPr lang="en-US" sz="1400" dirty="0"/>
              <a:t>(Pretrained or Finetuned)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FF46FEB-A8C8-D188-6ED6-C90DAC1C9673}"/>
              </a:ext>
            </a:extLst>
          </p:cNvPr>
          <p:cNvSpPr txBox="1"/>
          <p:nvPr/>
        </p:nvSpPr>
        <p:spPr>
          <a:xfrm>
            <a:off x="3126748" y="2950225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Search</a:t>
            </a:r>
          </a:p>
        </p:txBody>
      </p:sp>
    </p:spTree>
    <p:extLst>
      <p:ext uri="{BB962C8B-B14F-4D97-AF65-F5344CB8AC3E}">
        <p14:creationId xmlns:p14="http://schemas.microsoft.com/office/powerpoint/2010/main" val="11331787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VectOr</a:t>
            </a:r>
            <a:endParaRPr lang="en-US" sz="20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Searches</a:t>
            </a: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714BA578-6B6F-1808-182B-0BC434F06FE2}"/>
              </a:ext>
            </a:extLst>
          </p:cNvPr>
          <p:cNvSpPr/>
          <p:nvPr/>
        </p:nvSpPr>
        <p:spPr>
          <a:xfrm>
            <a:off x="444029" y="2205002"/>
            <a:ext cx="1809051" cy="2344301"/>
          </a:xfrm>
          <a:prstGeom prst="rightArrowCallout">
            <a:avLst>
              <a:gd name="adj1" fmla="val 6779"/>
              <a:gd name="adj2" fmla="val 10472"/>
              <a:gd name="adj3" fmla="val 13784"/>
              <a:gd name="adj4" fmla="val 78374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36C18A70-D119-E190-E0D7-ECB31489572D}"/>
              </a:ext>
            </a:extLst>
          </p:cNvPr>
          <p:cNvSpPr/>
          <p:nvPr/>
        </p:nvSpPr>
        <p:spPr>
          <a:xfrm>
            <a:off x="609725" y="2450478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3" name="Flowchart: Magnetic Disk 12">
            <a:extLst>
              <a:ext uri="{FF2B5EF4-FFF2-40B4-BE49-F238E27FC236}">
                <a16:creationId xmlns:a16="http://schemas.microsoft.com/office/drawing/2014/main" id="{53F8BF42-6A01-8DB1-6575-2A3FB2C35BC4}"/>
              </a:ext>
            </a:extLst>
          </p:cNvPr>
          <p:cNvSpPr/>
          <p:nvPr/>
        </p:nvSpPr>
        <p:spPr>
          <a:xfrm>
            <a:off x="609724" y="3124516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E67D257B-4C20-91DB-9DD0-7BA4D3F7238E}"/>
              </a:ext>
            </a:extLst>
          </p:cNvPr>
          <p:cNvSpPr/>
          <p:nvPr/>
        </p:nvSpPr>
        <p:spPr>
          <a:xfrm>
            <a:off x="609724" y="3798554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0CDFCCE6-AE9B-18D9-8920-ADA08EC1178D}"/>
              </a:ext>
            </a:extLst>
          </p:cNvPr>
          <p:cNvSpPr/>
          <p:nvPr/>
        </p:nvSpPr>
        <p:spPr>
          <a:xfrm>
            <a:off x="4061395" y="2799120"/>
            <a:ext cx="1199687" cy="1199772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Vectorized Data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714CD2-8297-87C2-1337-4D7901716B0D}"/>
              </a:ext>
            </a:extLst>
          </p:cNvPr>
          <p:cNvSpPr/>
          <p:nvPr/>
        </p:nvSpPr>
        <p:spPr>
          <a:xfrm>
            <a:off x="5996619" y="2799121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2353C-1EDC-577F-C7E3-F475018A95C0}"/>
              </a:ext>
            </a:extLst>
          </p:cNvPr>
          <p:cNvSpPr/>
          <p:nvPr/>
        </p:nvSpPr>
        <p:spPr>
          <a:xfrm>
            <a:off x="7540150" y="2799122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08B15C-1B3F-491F-BC27-826B325927F1}"/>
              </a:ext>
            </a:extLst>
          </p:cNvPr>
          <p:cNvSpPr/>
          <p:nvPr/>
        </p:nvSpPr>
        <p:spPr>
          <a:xfrm>
            <a:off x="7692550" y="2951522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0BEC0F-1FFF-9AB2-7FE7-160BCB0603F2}"/>
              </a:ext>
            </a:extLst>
          </p:cNvPr>
          <p:cNvSpPr/>
          <p:nvPr/>
        </p:nvSpPr>
        <p:spPr>
          <a:xfrm>
            <a:off x="7844950" y="3103922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819BC128-FB79-91FB-5957-3C75F1757477}"/>
              </a:ext>
            </a:extLst>
          </p:cNvPr>
          <p:cNvSpPr/>
          <p:nvPr/>
        </p:nvSpPr>
        <p:spPr>
          <a:xfrm>
            <a:off x="6824236" y="3187796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3571D8F7-0726-3E54-E44C-193FC45BC47F}"/>
              </a:ext>
            </a:extLst>
          </p:cNvPr>
          <p:cNvSpPr/>
          <p:nvPr/>
        </p:nvSpPr>
        <p:spPr>
          <a:xfrm>
            <a:off x="5309639" y="3187796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ACAA9-4356-3F50-770A-92E135207DA0}"/>
              </a:ext>
            </a:extLst>
          </p:cNvPr>
          <p:cNvSpPr/>
          <p:nvPr/>
        </p:nvSpPr>
        <p:spPr>
          <a:xfrm>
            <a:off x="3943219" y="4346234"/>
            <a:ext cx="1436038" cy="821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LLM Model</a:t>
            </a:r>
          </a:p>
          <a:p>
            <a:pPr algn="ctr"/>
            <a:r>
              <a:rPr lang="en-US" sz="1400" dirty="0"/>
              <a:t>(Pretrained or Finetuned)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FBE3CE-04F5-560C-9673-1CA8EE707A7A}"/>
              </a:ext>
            </a:extLst>
          </p:cNvPr>
          <p:cNvSpPr/>
          <p:nvPr/>
        </p:nvSpPr>
        <p:spPr>
          <a:xfrm>
            <a:off x="2364387" y="2855027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Ingest</a:t>
            </a:r>
          </a:p>
        </p:txBody>
      </p:sp>
      <p:sp>
        <p:nvSpPr>
          <p:cNvPr id="36" name="Arrow: Left-Up 35">
            <a:extLst>
              <a:ext uri="{FF2B5EF4-FFF2-40B4-BE49-F238E27FC236}">
                <a16:creationId xmlns:a16="http://schemas.microsoft.com/office/drawing/2014/main" id="{9D2E775E-945F-B44B-ACF3-355D1A97C448}"/>
              </a:ext>
            </a:extLst>
          </p:cNvPr>
          <p:cNvSpPr/>
          <p:nvPr/>
        </p:nvSpPr>
        <p:spPr>
          <a:xfrm>
            <a:off x="5423209" y="4052429"/>
            <a:ext cx="1246813" cy="924414"/>
          </a:xfrm>
          <a:prstGeom prst="leftUpArrow">
            <a:avLst>
              <a:gd name="adj1" fmla="val 21129"/>
              <a:gd name="adj2" fmla="val 22271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Arrow: Left-Up 36">
            <a:extLst>
              <a:ext uri="{FF2B5EF4-FFF2-40B4-BE49-F238E27FC236}">
                <a16:creationId xmlns:a16="http://schemas.microsoft.com/office/drawing/2014/main" id="{FE1D3C9F-DF3B-703C-5F0E-64F9B653829B}"/>
              </a:ext>
            </a:extLst>
          </p:cNvPr>
          <p:cNvSpPr/>
          <p:nvPr/>
        </p:nvSpPr>
        <p:spPr>
          <a:xfrm rot="5400000">
            <a:off x="2774645" y="3942635"/>
            <a:ext cx="821603" cy="1246812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A1490AB3-0B90-8E88-D2CE-A70800F29154}"/>
              </a:ext>
            </a:extLst>
          </p:cNvPr>
          <p:cNvSpPr/>
          <p:nvPr/>
        </p:nvSpPr>
        <p:spPr>
          <a:xfrm>
            <a:off x="3254398" y="3146458"/>
            <a:ext cx="680859" cy="46139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C9BF6-F371-84EA-1DE5-063EB7EDCC06}"/>
              </a:ext>
            </a:extLst>
          </p:cNvPr>
          <p:cNvSpPr txBox="1"/>
          <p:nvPr/>
        </p:nvSpPr>
        <p:spPr>
          <a:xfrm>
            <a:off x="2433074" y="4644044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F9C6C5-8793-B6DC-1CB1-7B2511603283}"/>
              </a:ext>
            </a:extLst>
          </p:cNvPr>
          <p:cNvSpPr txBox="1"/>
          <p:nvPr/>
        </p:nvSpPr>
        <p:spPr>
          <a:xfrm>
            <a:off x="2781655" y="3238258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Embed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FF46FEB-A8C8-D188-6ED6-C90DAC1C9673}"/>
              </a:ext>
            </a:extLst>
          </p:cNvPr>
          <p:cNvSpPr txBox="1"/>
          <p:nvPr/>
        </p:nvSpPr>
        <p:spPr>
          <a:xfrm>
            <a:off x="4873474" y="3256441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935836-FA48-56CA-39BA-CAD292BB86EE}"/>
              </a:ext>
            </a:extLst>
          </p:cNvPr>
          <p:cNvSpPr txBox="1"/>
          <p:nvPr/>
        </p:nvSpPr>
        <p:spPr>
          <a:xfrm>
            <a:off x="5221090" y="4636774"/>
            <a:ext cx="16510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77A9E3-333B-BBBA-97AB-A8A1A1FE8F7C}"/>
              </a:ext>
            </a:extLst>
          </p:cNvPr>
          <p:cNvSpPr txBox="1"/>
          <p:nvPr/>
        </p:nvSpPr>
        <p:spPr>
          <a:xfrm>
            <a:off x="5261082" y="4819924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Generate</a:t>
            </a:r>
          </a:p>
        </p:txBody>
      </p:sp>
    </p:spTree>
    <p:extLst>
      <p:ext uri="{BB962C8B-B14F-4D97-AF65-F5344CB8AC3E}">
        <p14:creationId xmlns:p14="http://schemas.microsoft.com/office/powerpoint/2010/main" val="187573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3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3" grpId="0" animBg="1"/>
      <p:bldP spid="35" grpId="0" animBg="1"/>
      <p:bldP spid="36" grpId="0" animBg="1"/>
      <p:bldP spid="37" grpId="0" animBg="1"/>
      <p:bldP spid="44" grpId="0"/>
      <p:bldP spid="4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766572" y="1039493"/>
            <a:ext cx="7137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LLM =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7200" dirty="0"/>
              <a:t>Large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7200" dirty="0"/>
              <a:t>Language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7200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7981393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VectOr</a:t>
            </a:r>
            <a:endParaRPr lang="en-US" sz="20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Searches</a:t>
            </a: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714BA578-6B6F-1808-182B-0BC434F06FE2}"/>
              </a:ext>
            </a:extLst>
          </p:cNvPr>
          <p:cNvSpPr/>
          <p:nvPr/>
        </p:nvSpPr>
        <p:spPr>
          <a:xfrm>
            <a:off x="444029" y="2205002"/>
            <a:ext cx="1809051" cy="2344301"/>
          </a:xfrm>
          <a:prstGeom prst="rightArrowCallout">
            <a:avLst>
              <a:gd name="adj1" fmla="val 6779"/>
              <a:gd name="adj2" fmla="val 10472"/>
              <a:gd name="adj3" fmla="val 13784"/>
              <a:gd name="adj4" fmla="val 78374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36C18A70-D119-E190-E0D7-ECB31489572D}"/>
              </a:ext>
            </a:extLst>
          </p:cNvPr>
          <p:cNvSpPr/>
          <p:nvPr/>
        </p:nvSpPr>
        <p:spPr>
          <a:xfrm>
            <a:off x="609725" y="2450478"/>
            <a:ext cx="995560" cy="1704761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CSV</a:t>
            </a:r>
          </a:p>
        </p:txBody>
      </p: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0CDFCCE6-AE9B-18D9-8920-ADA08EC1178D}"/>
              </a:ext>
            </a:extLst>
          </p:cNvPr>
          <p:cNvSpPr/>
          <p:nvPr/>
        </p:nvSpPr>
        <p:spPr>
          <a:xfrm>
            <a:off x="4061395" y="2799120"/>
            <a:ext cx="1199687" cy="1199772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Milvus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714CD2-8297-87C2-1337-4D7901716B0D}"/>
              </a:ext>
            </a:extLst>
          </p:cNvPr>
          <p:cNvSpPr/>
          <p:nvPr/>
        </p:nvSpPr>
        <p:spPr>
          <a:xfrm>
            <a:off x="5996619" y="2799121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Python 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2353C-1EDC-577F-C7E3-F475018A95C0}"/>
              </a:ext>
            </a:extLst>
          </p:cNvPr>
          <p:cNvSpPr/>
          <p:nvPr/>
        </p:nvSpPr>
        <p:spPr>
          <a:xfrm>
            <a:off x="7540150" y="2799122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08B15C-1B3F-491F-BC27-826B325927F1}"/>
              </a:ext>
            </a:extLst>
          </p:cNvPr>
          <p:cNvSpPr/>
          <p:nvPr/>
        </p:nvSpPr>
        <p:spPr>
          <a:xfrm>
            <a:off x="7692550" y="2951522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0BEC0F-1FFF-9AB2-7FE7-160BCB0603F2}"/>
              </a:ext>
            </a:extLst>
          </p:cNvPr>
          <p:cNvSpPr/>
          <p:nvPr/>
        </p:nvSpPr>
        <p:spPr>
          <a:xfrm>
            <a:off x="7844950" y="3103922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 Client</a:t>
            </a: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819BC128-FB79-91FB-5957-3C75F1757477}"/>
              </a:ext>
            </a:extLst>
          </p:cNvPr>
          <p:cNvSpPr/>
          <p:nvPr/>
        </p:nvSpPr>
        <p:spPr>
          <a:xfrm>
            <a:off x="6824236" y="3187796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3571D8F7-0726-3E54-E44C-193FC45BC47F}"/>
              </a:ext>
            </a:extLst>
          </p:cNvPr>
          <p:cNvSpPr/>
          <p:nvPr/>
        </p:nvSpPr>
        <p:spPr>
          <a:xfrm>
            <a:off x="5309639" y="3187796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ACAA9-4356-3F50-770A-92E135207DA0}"/>
              </a:ext>
            </a:extLst>
          </p:cNvPr>
          <p:cNvSpPr/>
          <p:nvPr/>
        </p:nvSpPr>
        <p:spPr>
          <a:xfrm>
            <a:off x="3943219" y="4346234"/>
            <a:ext cx="1436038" cy="821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BERT for Embeddings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FBE3CE-04F5-560C-9673-1CA8EE707A7A}"/>
              </a:ext>
            </a:extLst>
          </p:cNvPr>
          <p:cNvSpPr/>
          <p:nvPr/>
        </p:nvSpPr>
        <p:spPr>
          <a:xfrm>
            <a:off x="2364387" y="2855027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Ingest</a:t>
            </a:r>
          </a:p>
        </p:txBody>
      </p:sp>
      <p:sp>
        <p:nvSpPr>
          <p:cNvPr id="36" name="Arrow: Left-Up 35">
            <a:extLst>
              <a:ext uri="{FF2B5EF4-FFF2-40B4-BE49-F238E27FC236}">
                <a16:creationId xmlns:a16="http://schemas.microsoft.com/office/drawing/2014/main" id="{9D2E775E-945F-B44B-ACF3-355D1A97C448}"/>
              </a:ext>
            </a:extLst>
          </p:cNvPr>
          <p:cNvSpPr/>
          <p:nvPr/>
        </p:nvSpPr>
        <p:spPr>
          <a:xfrm>
            <a:off x="5423209" y="4052429"/>
            <a:ext cx="1246813" cy="924414"/>
          </a:xfrm>
          <a:prstGeom prst="leftUpArrow">
            <a:avLst>
              <a:gd name="adj1" fmla="val 21129"/>
              <a:gd name="adj2" fmla="val 22271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Arrow: Left-Up 36">
            <a:extLst>
              <a:ext uri="{FF2B5EF4-FFF2-40B4-BE49-F238E27FC236}">
                <a16:creationId xmlns:a16="http://schemas.microsoft.com/office/drawing/2014/main" id="{FE1D3C9F-DF3B-703C-5F0E-64F9B653829B}"/>
              </a:ext>
            </a:extLst>
          </p:cNvPr>
          <p:cNvSpPr/>
          <p:nvPr/>
        </p:nvSpPr>
        <p:spPr>
          <a:xfrm rot="5400000">
            <a:off x="2774645" y="3942635"/>
            <a:ext cx="821603" cy="1246812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A1490AB3-0B90-8E88-D2CE-A70800F29154}"/>
              </a:ext>
            </a:extLst>
          </p:cNvPr>
          <p:cNvSpPr/>
          <p:nvPr/>
        </p:nvSpPr>
        <p:spPr>
          <a:xfrm>
            <a:off x="3254398" y="3146458"/>
            <a:ext cx="680859" cy="46139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C9BF6-F371-84EA-1DE5-063EB7EDCC06}"/>
              </a:ext>
            </a:extLst>
          </p:cNvPr>
          <p:cNvSpPr txBox="1"/>
          <p:nvPr/>
        </p:nvSpPr>
        <p:spPr>
          <a:xfrm>
            <a:off x="2433074" y="4644044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F9C6C5-8793-B6DC-1CB1-7B2511603283}"/>
              </a:ext>
            </a:extLst>
          </p:cNvPr>
          <p:cNvSpPr txBox="1"/>
          <p:nvPr/>
        </p:nvSpPr>
        <p:spPr>
          <a:xfrm>
            <a:off x="2781655" y="3238258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Embed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FF46FEB-A8C8-D188-6ED6-C90DAC1C9673}"/>
              </a:ext>
            </a:extLst>
          </p:cNvPr>
          <p:cNvSpPr txBox="1"/>
          <p:nvPr/>
        </p:nvSpPr>
        <p:spPr>
          <a:xfrm>
            <a:off x="4873474" y="3256441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935836-FA48-56CA-39BA-CAD292BB86EE}"/>
              </a:ext>
            </a:extLst>
          </p:cNvPr>
          <p:cNvSpPr txBox="1"/>
          <p:nvPr/>
        </p:nvSpPr>
        <p:spPr>
          <a:xfrm>
            <a:off x="5221090" y="4636774"/>
            <a:ext cx="16510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77A9E3-333B-BBBA-97AB-A8A1A1FE8F7C}"/>
              </a:ext>
            </a:extLst>
          </p:cNvPr>
          <p:cNvSpPr txBox="1"/>
          <p:nvPr/>
        </p:nvSpPr>
        <p:spPr>
          <a:xfrm>
            <a:off x="5261082" y="4819924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Generate</a:t>
            </a:r>
          </a:p>
        </p:txBody>
      </p:sp>
    </p:spTree>
    <p:extLst>
      <p:ext uri="{BB962C8B-B14F-4D97-AF65-F5344CB8AC3E}">
        <p14:creationId xmlns:p14="http://schemas.microsoft.com/office/powerpoint/2010/main" val="3537068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3" grpId="0" animBg="1"/>
      <p:bldP spid="35" grpId="0" animBg="1"/>
      <p:bldP spid="36" grpId="0" animBg="1"/>
      <p:bldP spid="37" grpId="0" animBg="1"/>
      <p:bldP spid="44" grpId="0"/>
      <p:bldP spid="4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VectOr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Databases</a:t>
            </a:r>
          </a:p>
        </p:txBody>
      </p:sp>
      <p:pic>
        <p:nvPicPr>
          <p:cNvPr id="1026" name="Picture 2" descr="Vector Databases: A Beginner's Guide! | by Pavan Belagatti | Data And  Beyond | Medium">
            <a:extLst>
              <a:ext uri="{FF2B5EF4-FFF2-40B4-BE49-F238E27FC236}">
                <a16:creationId xmlns:a16="http://schemas.microsoft.com/office/drawing/2014/main" id="{E880157E-1886-4E59-397E-81877A523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85" y="1248229"/>
            <a:ext cx="8229599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48371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Vector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Databases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A1EC30F-D5D3-4922-6CCC-099D4DE610EE}"/>
              </a:ext>
            </a:extLst>
          </p:cNvPr>
          <p:cNvCxnSpPr>
            <a:cxnSpLocks/>
          </p:cNvCxnSpPr>
          <p:nvPr/>
        </p:nvCxnSpPr>
        <p:spPr>
          <a:xfrm flipV="1">
            <a:off x="2928347" y="726391"/>
            <a:ext cx="0" cy="27668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D8A15EA-84BE-3682-26D8-B3B8E46304F1}"/>
              </a:ext>
            </a:extLst>
          </p:cNvPr>
          <p:cNvCxnSpPr>
            <a:cxnSpLocks/>
          </p:cNvCxnSpPr>
          <p:nvPr/>
        </p:nvCxnSpPr>
        <p:spPr>
          <a:xfrm>
            <a:off x="2928347" y="3487523"/>
            <a:ext cx="470493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4EF23DA-92C7-4321-4371-0A0FE041090C}"/>
              </a:ext>
            </a:extLst>
          </p:cNvPr>
          <p:cNvCxnSpPr>
            <a:cxnSpLocks/>
          </p:cNvCxnSpPr>
          <p:nvPr/>
        </p:nvCxnSpPr>
        <p:spPr>
          <a:xfrm flipH="1">
            <a:off x="1289420" y="3487523"/>
            <a:ext cx="1638927" cy="18482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221A0A92-E1B2-F1FE-9979-24EE5EC87D66}"/>
              </a:ext>
            </a:extLst>
          </p:cNvPr>
          <p:cNvSpPr/>
          <p:nvPr/>
        </p:nvSpPr>
        <p:spPr>
          <a:xfrm>
            <a:off x="3111746" y="2502391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178F03-260D-F815-1883-E5BBD0297879}"/>
              </a:ext>
            </a:extLst>
          </p:cNvPr>
          <p:cNvSpPr txBox="1"/>
          <p:nvPr/>
        </p:nvSpPr>
        <p:spPr>
          <a:xfrm>
            <a:off x="2877485" y="2547213"/>
            <a:ext cx="558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Dog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3D66D0D-08AB-EDD7-1297-94A57075BCE8}"/>
              </a:ext>
            </a:extLst>
          </p:cNvPr>
          <p:cNvSpPr/>
          <p:nvPr/>
        </p:nvSpPr>
        <p:spPr>
          <a:xfrm>
            <a:off x="2854667" y="2891965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5493D44-5398-FB55-46B4-6667B4B2415C}"/>
              </a:ext>
            </a:extLst>
          </p:cNvPr>
          <p:cNvSpPr txBox="1"/>
          <p:nvPr/>
        </p:nvSpPr>
        <p:spPr>
          <a:xfrm>
            <a:off x="2652723" y="2936787"/>
            <a:ext cx="493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C462ED9-1A4B-B1BB-185B-CB324C2D259F}"/>
              </a:ext>
            </a:extLst>
          </p:cNvPr>
          <p:cNvSpPr/>
          <p:nvPr/>
        </p:nvSpPr>
        <p:spPr>
          <a:xfrm>
            <a:off x="3490837" y="2961062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FF99EFB-FF84-4E2E-E76A-FBAAA03AC6EB}"/>
              </a:ext>
            </a:extLst>
          </p:cNvPr>
          <p:cNvSpPr txBox="1"/>
          <p:nvPr/>
        </p:nvSpPr>
        <p:spPr>
          <a:xfrm>
            <a:off x="3079350" y="3005884"/>
            <a:ext cx="912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Squirrel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6CF88B0-ABA0-DB16-6475-91B9A698F6EE}"/>
              </a:ext>
            </a:extLst>
          </p:cNvPr>
          <p:cNvSpPr/>
          <p:nvPr/>
        </p:nvSpPr>
        <p:spPr>
          <a:xfrm>
            <a:off x="6155625" y="1727962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6BC0469-4A63-03E2-2D4F-F7442DD4AB64}"/>
              </a:ext>
            </a:extLst>
          </p:cNvPr>
          <p:cNvSpPr txBox="1"/>
          <p:nvPr/>
        </p:nvSpPr>
        <p:spPr>
          <a:xfrm>
            <a:off x="5757858" y="1772784"/>
            <a:ext cx="88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Banana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B3EC280-5301-C013-7E71-D580CB54DB1C}"/>
              </a:ext>
            </a:extLst>
          </p:cNvPr>
          <p:cNvSpPr/>
          <p:nvPr/>
        </p:nvSpPr>
        <p:spPr>
          <a:xfrm>
            <a:off x="5898546" y="2117536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B3DEF0-B05B-023F-A1FD-DC5279EE7288}"/>
              </a:ext>
            </a:extLst>
          </p:cNvPr>
          <p:cNvSpPr txBox="1"/>
          <p:nvPr/>
        </p:nvSpPr>
        <p:spPr>
          <a:xfrm>
            <a:off x="5578525" y="2162358"/>
            <a:ext cx="729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Apple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1B10461-BE33-ADCB-EA89-DE39C3AF5CC9}"/>
              </a:ext>
            </a:extLst>
          </p:cNvPr>
          <p:cNvSpPr/>
          <p:nvPr/>
        </p:nvSpPr>
        <p:spPr>
          <a:xfrm>
            <a:off x="6534716" y="2186633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AA83A23-2176-DACC-21E8-C5578DD8B2B8}"/>
              </a:ext>
            </a:extLst>
          </p:cNvPr>
          <p:cNvSpPr txBox="1"/>
          <p:nvPr/>
        </p:nvSpPr>
        <p:spPr>
          <a:xfrm>
            <a:off x="6145896" y="2231455"/>
            <a:ext cx="867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Orange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76D0589-E974-E40E-6153-652C4A3A5E4F}"/>
              </a:ext>
            </a:extLst>
          </p:cNvPr>
          <p:cNvSpPr/>
          <p:nvPr/>
        </p:nvSpPr>
        <p:spPr>
          <a:xfrm>
            <a:off x="5937793" y="4194631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B90B681-D4F6-6DC6-0A3E-F1B79C2EE107}"/>
              </a:ext>
            </a:extLst>
          </p:cNvPr>
          <p:cNvSpPr txBox="1"/>
          <p:nvPr/>
        </p:nvSpPr>
        <p:spPr>
          <a:xfrm>
            <a:off x="5540026" y="4239453"/>
            <a:ext cx="88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Turtle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8CF8244-52E1-5FF1-7984-847B911EA8B0}"/>
              </a:ext>
            </a:extLst>
          </p:cNvPr>
          <p:cNvSpPr/>
          <p:nvPr/>
        </p:nvSpPr>
        <p:spPr>
          <a:xfrm>
            <a:off x="5680714" y="4584205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6BF5252-192D-66F9-A896-AD6B80A0D411}"/>
              </a:ext>
            </a:extLst>
          </p:cNvPr>
          <p:cNvSpPr txBox="1"/>
          <p:nvPr/>
        </p:nvSpPr>
        <p:spPr>
          <a:xfrm>
            <a:off x="5360693" y="4629027"/>
            <a:ext cx="729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Lizard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3AF5095-E813-114B-6A5B-517FCB350AB9}"/>
              </a:ext>
            </a:extLst>
          </p:cNvPr>
          <p:cNvSpPr/>
          <p:nvPr/>
        </p:nvSpPr>
        <p:spPr>
          <a:xfrm>
            <a:off x="6316884" y="4653302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E0D744D-05C8-E9E8-F2B7-BB82B2945148}"/>
              </a:ext>
            </a:extLst>
          </p:cNvPr>
          <p:cNvSpPr txBox="1"/>
          <p:nvPr/>
        </p:nvSpPr>
        <p:spPr>
          <a:xfrm>
            <a:off x="5938382" y="4666330"/>
            <a:ext cx="1102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Crocodile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D361E31-3373-FFAA-7A9F-5881A8833A94}"/>
              </a:ext>
            </a:extLst>
          </p:cNvPr>
          <p:cNvSpPr/>
          <p:nvPr/>
        </p:nvSpPr>
        <p:spPr>
          <a:xfrm>
            <a:off x="3019313" y="4416600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61939C9-9E8E-5692-CA61-C05B917CC613}"/>
              </a:ext>
            </a:extLst>
          </p:cNvPr>
          <p:cNvSpPr txBox="1"/>
          <p:nvPr/>
        </p:nvSpPr>
        <p:spPr>
          <a:xfrm>
            <a:off x="2621546" y="4461422"/>
            <a:ext cx="88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Eagle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54E99B7-3F5A-9944-D44C-C4A5DFEB2AD0}"/>
              </a:ext>
            </a:extLst>
          </p:cNvPr>
          <p:cNvSpPr/>
          <p:nvPr/>
        </p:nvSpPr>
        <p:spPr>
          <a:xfrm>
            <a:off x="2762234" y="4806174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50BCFBF-DBC3-145B-1061-38C0EE7E325A}"/>
              </a:ext>
            </a:extLst>
          </p:cNvPr>
          <p:cNvSpPr txBox="1"/>
          <p:nvPr/>
        </p:nvSpPr>
        <p:spPr>
          <a:xfrm>
            <a:off x="2216777" y="4850996"/>
            <a:ext cx="955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Chicken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7355EBE-84AB-A4CE-A4F9-67489A00CF30}"/>
              </a:ext>
            </a:extLst>
          </p:cNvPr>
          <p:cNvSpPr/>
          <p:nvPr/>
        </p:nvSpPr>
        <p:spPr>
          <a:xfrm>
            <a:off x="3398404" y="4875271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A48194C-0732-1F8F-845F-37DE4E0B9169}"/>
              </a:ext>
            </a:extLst>
          </p:cNvPr>
          <p:cNvSpPr txBox="1"/>
          <p:nvPr/>
        </p:nvSpPr>
        <p:spPr>
          <a:xfrm>
            <a:off x="3019902" y="4888299"/>
            <a:ext cx="1102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Dove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B8996A9-D07E-2F92-9777-4A67BD833EC0}"/>
              </a:ext>
            </a:extLst>
          </p:cNvPr>
          <p:cNvSpPr/>
          <p:nvPr/>
        </p:nvSpPr>
        <p:spPr>
          <a:xfrm>
            <a:off x="4373497" y="4383691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D6950F3-9FCD-4EBE-30ED-F125DADB9F4A}"/>
              </a:ext>
            </a:extLst>
          </p:cNvPr>
          <p:cNvSpPr txBox="1"/>
          <p:nvPr/>
        </p:nvSpPr>
        <p:spPr>
          <a:xfrm>
            <a:off x="3975730" y="4428513"/>
            <a:ext cx="88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T-Rex</a:t>
            </a:r>
          </a:p>
        </p:txBody>
      </p:sp>
    </p:spTree>
    <p:extLst>
      <p:ext uri="{BB962C8B-B14F-4D97-AF65-F5344CB8AC3E}">
        <p14:creationId xmlns:p14="http://schemas.microsoft.com/office/powerpoint/2010/main" val="37911903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Retrieval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Augmented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Generation (RAG)?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73390" y="894308"/>
            <a:ext cx="799183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+mj-lt"/>
              <a:buAutoNum type="arabicPeriod"/>
            </a:pPr>
            <a:r>
              <a:rPr lang="en-US" sz="2400" b="1" dirty="0"/>
              <a:t>Query Formulation: </a:t>
            </a:r>
            <a:r>
              <a:rPr lang="en-US" sz="2400" dirty="0"/>
              <a:t>The process starts with the user input or query.</a:t>
            </a:r>
          </a:p>
          <a:p>
            <a:pPr marL="1028700" lvl="1" indent="-571500">
              <a:buFont typeface="+mj-lt"/>
              <a:buAutoNum type="arabicPeriod"/>
            </a:pPr>
            <a:r>
              <a:rPr lang="en-US" sz="2400" b="1" dirty="0"/>
              <a:t>Information Retrieval:</a:t>
            </a:r>
            <a:r>
              <a:rPr lang="en-US" sz="2400" dirty="0"/>
              <a:t> A retriever model searches a large dataset or knowledge base for relevant information.</a:t>
            </a:r>
          </a:p>
          <a:p>
            <a:pPr marL="1028700" lvl="1" indent="-571500">
              <a:buFont typeface="+mj-lt"/>
              <a:buAutoNum type="arabicPeriod"/>
            </a:pPr>
            <a:r>
              <a:rPr lang="en-US" sz="2400" b="1" dirty="0"/>
              <a:t>Content Selection:</a:t>
            </a:r>
            <a:r>
              <a:rPr lang="en-US" sz="2400" dirty="0"/>
              <a:t> The system filters and ranks the retrieved information to find the most relevant content.</a:t>
            </a:r>
          </a:p>
          <a:p>
            <a:pPr marL="1028700" lvl="1" indent="-571500">
              <a:buFont typeface="+mj-lt"/>
              <a:buAutoNum type="arabicPeriod"/>
            </a:pPr>
            <a:r>
              <a:rPr lang="en-US" sz="2400" b="1" dirty="0"/>
              <a:t>Response Generation:</a:t>
            </a:r>
            <a:r>
              <a:rPr lang="en-US" sz="2400" dirty="0"/>
              <a:t> A generator model creates a response using the selected content and the original query.</a:t>
            </a:r>
          </a:p>
          <a:p>
            <a:pPr marL="1028700" lvl="1" indent="-571500">
              <a:buFont typeface="+mj-lt"/>
              <a:buAutoNum type="arabicPeriod"/>
            </a:pPr>
            <a:r>
              <a:rPr lang="en-US" sz="2400" b="1" dirty="0"/>
              <a:t>Refinement and Output:</a:t>
            </a:r>
            <a:r>
              <a:rPr lang="en-US" sz="2400" dirty="0"/>
              <a:t> The generated response is refined for coherence and presented to the user.</a:t>
            </a:r>
          </a:p>
        </p:txBody>
      </p:sp>
    </p:spTree>
    <p:extLst>
      <p:ext uri="{BB962C8B-B14F-4D97-AF65-F5344CB8AC3E}">
        <p14:creationId xmlns:p14="http://schemas.microsoft.com/office/powerpoint/2010/main" val="28385383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RAG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Apps</a:t>
            </a:r>
          </a:p>
        </p:txBody>
      </p:sp>
      <p:sp>
        <p:nvSpPr>
          <p:cNvPr id="45" name="Arrow: Left-Up 44">
            <a:extLst>
              <a:ext uri="{FF2B5EF4-FFF2-40B4-BE49-F238E27FC236}">
                <a16:creationId xmlns:a16="http://schemas.microsoft.com/office/drawing/2014/main" id="{F59D3EF8-D8E9-65E9-185A-D680118FE3A4}"/>
              </a:ext>
            </a:extLst>
          </p:cNvPr>
          <p:cNvSpPr/>
          <p:nvPr/>
        </p:nvSpPr>
        <p:spPr>
          <a:xfrm>
            <a:off x="5387460" y="3126782"/>
            <a:ext cx="1332054" cy="1935548"/>
          </a:xfrm>
          <a:prstGeom prst="leftUpArrow">
            <a:avLst>
              <a:gd name="adj1" fmla="val 13052"/>
              <a:gd name="adj2" fmla="val 13846"/>
              <a:gd name="adj3" fmla="val 12662"/>
            </a:avLst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77A9E3-333B-BBBA-97AB-A8A1A1FE8F7C}"/>
              </a:ext>
            </a:extLst>
          </p:cNvPr>
          <p:cNvSpPr txBox="1"/>
          <p:nvPr/>
        </p:nvSpPr>
        <p:spPr>
          <a:xfrm>
            <a:off x="5423401" y="5621318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Generate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F8FAD6-2E12-5347-4510-8240433B6327}"/>
              </a:ext>
            </a:extLst>
          </p:cNvPr>
          <p:cNvSpPr/>
          <p:nvPr/>
        </p:nvSpPr>
        <p:spPr>
          <a:xfrm>
            <a:off x="3850454" y="4395242"/>
            <a:ext cx="1436038" cy="9194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Generative Model</a:t>
            </a:r>
          </a:p>
          <a:p>
            <a:pPr algn="ctr"/>
            <a:r>
              <a:rPr lang="en-US" sz="1400" dirty="0"/>
              <a:t>(Pretrained or Finetuned)</a:t>
            </a:r>
          </a:p>
        </p:txBody>
      </p:sp>
      <p:sp>
        <p:nvSpPr>
          <p:cNvPr id="47" name="Callout: Right Arrow 46">
            <a:extLst>
              <a:ext uri="{FF2B5EF4-FFF2-40B4-BE49-F238E27FC236}">
                <a16:creationId xmlns:a16="http://schemas.microsoft.com/office/drawing/2014/main" id="{6CBBACFE-1B55-307E-9C3C-5B8940D4B4AE}"/>
              </a:ext>
            </a:extLst>
          </p:cNvPr>
          <p:cNvSpPr/>
          <p:nvPr/>
        </p:nvSpPr>
        <p:spPr>
          <a:xfrm>
            <a:off x="351264" y="1287768"/>
            <a:ext cx="1809051" cy="2344301"/>
          </a:xfrm>
          <a:prstGeom prst="rightArrowCallout">
            <a:avLst>
              <a:gd name="adj1" fmla="val 6779"/>
              <a:gd name="adj2" fmla="val 10472"/>
              <a:gd name="adj3" fmla="val 13784"/>
              <a:gd name="adj4" fmla="val 78374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lowchart: Magnetic Disk 47">
            <a:extLst>
              <a:ext uri="{FF2B5EF4-FFF2-40B4-BE49-F238E27FC236}">
                <a16:creationId xmlns:a16="http://schemas.microsoft.com/office/drawing/2014/main" id="{B1F01F7E-7B82-3FF7-CBF0-1121E57B7D33}"/>
              </a:ext>
            </a:extLst>
          </p:cNvPr>
          <p:cNvSpPr/>
          <p:nvPr/>
        </p:nvSpPr>
        <p:spPr>
          <a:xfrm>
            <a:off x="516960" y="1533244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49" name="Flowchart: Magnetic Disk 48">
            <a:extLst>
              <a:ext uri="{FF2B5EF4-FFF2-40B4-BE49-F238E27FC236}">
                <a16:creationId xmlns:a16="http://schemas.microsoft.com/office/drawing/2014/main" id="{253BC063-F0A0-4FE0-E74B-30161A723F6F}"/>
              </a:ext>
            </a:extLst>
          </p:cNvPr>
          <p:cNvSpPr/>
          <p:nvPr/>
        </p:nvSpPr>
        <p:spPr>
          <a:xfrm>
            <a:off x="516959" y="2207282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50" name="Flowchart: Magnetic Disk 49">
            <a:extLst>
              <a:ext uri="{FF2B5EF4-FFF2-40B4-BE49-F238E27FC236}">
                <a16:creationId xmlns:a16="http://schemas.microsoft.com/office/drawing/2014/main" id="{06839426-F258-C6BD-91BF-031B6C26F15B}"/>
              </a:ext>
            </a:extLst>
          </p:cNvPr>
          <p:cNvSpPr/>
          <p:nvPr/>
        </p:nvSpPr>
        <p:spPr>
          <a:xfrm>
            <a:off x="516959" y="2881320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51" name="Flowchart: Magnetic Disk 50">
            <a:extLst>
              <a:ext uri="{FF2B5EF4-FFF2-40B4-BE49-F238E27FC236}">
                <a16:creationId xmlns:a16="http://schemas.microsoft.com/office/drawing/2014/main" id="{2DC999E1-8F37-3495-C48A-CD5E5B22BB82}"/>
              </a:ext>
            </a:extLst>
          </p:cNvPr>
          <p:cNvSpPr/>
          <p:nvPr/>
        </p:nvSpPr>
        <p:spPr>
          <a:xfrm>
            <a:off x="3968630" y="1881886"/>
            <a:ext cx="1199687" cy="1199772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Vectorized Data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5E9D2B6-EACC-37FF-A45F-BA66BC049405}"/>
              </a:ext>
            </a:extLst>
          </p:cNvPr>
          <p:cNvSpPr/>
          <p:nvPr/>
        </p:nvSpPr>
        <p:spPr>
          <a:xfrm>
            <a:off x="5903854" y="1881887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AFD48DD-6FE2-4779-59EC-841C4E85B936}"/>
              </a:ext>
            </a:extLst>
          </p:cNvPr>
          <p:cNvSpPr/>
          <p:nvPr/>
        </p:nvSpPr>
        <p:spPr>
          <a:xfrm>
            <a:off x="7447385" y="1881888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C004EFF-6449-2578-EF06-D328C83D772F}"/>
              </a:ext>
            </a:extLst>
          </p:cNvPr>
          <p:cNvSpPr/>
          <p:nvPr/>
        </p:nvSpPr>
        <p:spPr>
          <a:xfrm>
            <a:off x="7599785" y="2034288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160D07E-E4CD-A32E-0229-0C13B5112621}"/>
              </a:ext>
            </a:extLst>
          </p:cNvPr>
          <p:cNvSpPr/>
          <p:nvPr/>
        </p:nvSpPr>
        <p:spPr>
          <a:xfrm>
            <a:off x="7752185" y="2186688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56" name="Arrow: Left-Right 55">
            <a:extLst>
              <a:ext uri="{FF2B5EF4-FFF2-40B4-BE49-F238E27FC236}">
                <a16:creationId xmlns:a16="http://schemas.microsoft.com/office/drawing/2014/main" id="{2CBA16C0-53F4-3802-B6C3-D4C8590867DF}"/>
              </a:ext>
            </a:extLst>
          </p:cNvPr>
          <p:cNvSpPr/>
          <p:nvPr/>
        </p:nvSpPr>
        <p:spPr>
          <a:xfrm>
            <a:off x="6731471" y="2270562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Arrow: Left-Right 56">
            <a:extLst>
              <a:ext uri="{FF2B5EF4-FFF2-40B4-BE49-F238E27FC236}">
                <a16:creationId xmlns:a16="http://schemas.microsoft.com/office/drawing/2014/main" id="{E6BCF928-8264-D3B7-FE7B-4C178300E22E}"/>
              </a:ext>
            </a:extLst>
          </p:cNvPr>
          <p:cNvSpPr/>
          <p:nvPr/>
        </p:nvSpPr>
        <p:spPr>
          <a:xfrm>
            <a:off x="5216874" y="2270562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7A45167-4A0E-E538-EA0F-C5D6FD4E9730}"/>
              </a:ext>
            </a:extLst>
          </p:cNvPr>
          <p:cNvSpPr/>
          <p:nvPr/>
        </p:nvSpPr>
        <p:spPr>
          <a:xfrm>
            <a:off x="3850454" y="3429000"/>
            <a:ext cx="1436038" cy="821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LLM Model</a:t>
            </a:r>
          </a:p>
          <a:p>
            <a:pPr algn="ctr"/>
            <a:r>
              <a:rPr lang="en-US" sz="1400" dirty="0"/>
              <a:t>(Pretrained or Finetuned)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2509FA4-D896-9936-190D-8A6386F46EAB}"/>
              </a:ext>
            </a:extLst>
          </p:cNvPr>
          <p:cNvSpPr/>
          <p:nvPr/>
        </p:nvSpPr>
        <p:spPr>
          <a:xfrm>
            <a:off x="2271622" y="1937793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Ingest</a:t>
            </a:r>
          </a:p>
        </p:txBody>
      </p:sp>
      <p:sp>
        <p:nvSpPr>
          <p:cNvPr id="60" name="Arrow: Left-Up 59">
            <a:extLst>
              <a:ext uri="{FF2B5EF4-FFF2-40B4-BE49-F238E27FC236}">
                <a16:creationId xmlns:a16="http://schemas.microsoft.com/office/drawing/2014/main" id="{F72BC487-6FAB-41F9-1A0E-D721F4A75CF6}"/>
              </a:ext>
            </a:extLst>
          </p:cNvPr>
          <p:cNvSpPr/>
          <p:nvPr/>
        </p:nvSpPr>
        <p:spPr>
          <a:xfrm>
            <a:off x="5330444" y="3135195"/>
            <a:ext cx="1030599" cy="924414"/>
          </a:xfrm>
          <a:prstGeom prst="leftUpArrow">
            <a:avLst>
              <a:gd name="adj1" fmla="val 21129"/>
              <a:gd name="adj2" fmla="val 22271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Arrow: Left-Up 60">
            <a:extLst>
              <a:ext uri="{FF2B5EF4-FFF2-40B4-BE49-F238E27FC236}">
                <a16:creationId xmlns:a16="http://schemas.microsoft.com/office/drawing/2014/main" id="{63A84DDA-2A5F-A20A-4500-2A85EC82F364}"/>
              </a:ext>
            </a:extLst>
          </p:cNvPr>
          <p:cNvSpPr/>
          <p:nvPr/>
        </p:nvSpPr>
        <p:spPr>
          <a:xfrm rot="5400000">
            <a:off x="2681880" y="3025401"/>
            <a:ext cx="821603" cy="1246812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A43C1956-ED70-1C67-A03D-816DD65C4F16}"/>
              </a:ext>
            </a:extLst>
          </p:cNvPr>
          <p:cNvSpPr/>
          <p:nvPr/>
        </p:nvSpPr>
        <p:spPr>
          <a:xfrm>
            <a:off x="3161633" y="2229224"/>
            <a:ext cx="680859" cy="46139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CD493C2-1821-F646-5B6D-C0AE0E1AA297}"/>
              </a:ext>
            </a:extLst>
          </p:cNvPr>
          <p:cNvSpPr txBox="1"/>
          <p:nvPr/>
        </p:nvSpPr>
        <p:spPr>
          <a:xfrm>
            <a:off x="2340309" y="3726810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DDC0265-021A-AF18-E20F-848E44E5E0A2}"/>
              </a:ext>
            </a:extLst>
          </p:cNvPr>
          <p:cNvSpPr txBox="1"/>
          <p:nvPr/>
        </p:nvSpPr>
        <p:spPr>
          <a:xfrm>
            <a:off x="2688890" y="2321024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Embed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560DBD-D1B6-081D-68AD-61A71A686675}"/>
              </a:ext>
            </a:extLst>
          </p:cNvPr>
          <p:cNvSpPr txBox="1"/>
          <p:nvPr/>
        </p:nvSpPr>
        <p:spPr>
          <a:xfrm>
            <a:off x="4780709" y="2339207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2AE834F-B98C-3545-E561-A592D3D3CCDA}"/>
              </a:ext>
            </a:extLst>
          </p:cNvPr>
          <p:cNvSpPr txBox="1"/>
          <p:nvPr/>
        </p:nvSpPr>
        <p:spPr>
          <a:xfrm>
            <a:off x="5128325" y="3719540"/>
            <a:ext cx="16510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8A36067-6EB5-5A63-9C50-6DEEAE776C69}"/>
              </a:ext>
            </a:extLst>
          </p:cNvPr>
          <p:cNvSpPr txBox="1"/>
          <p:nvPr/>
        </p:nvSpPr>
        <p:spPr>
          <a:xfrm>
            <a:off x="5168317" y="3902690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Generate</a:t>
            </a:r>
          </a:p>
        </p:txBody>
      </p:sp>
    </p:spTree>
    <p:extLst>
      <p:ext uri="{BB962C8B-B14F-4D97-AF65-F5344CB8AC3E}">
        <p14:creationId xmlns:p14="http://schemas.microsoft.com/office/powerpoint/2010/main" val="839643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2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5" grpId="0"/>
      <p:bldP spid="6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RAG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Apps</a:t>
            </a:r>
          </a:p>
        </p:txBody>
      </p:sp>
      <p:sp>
        <p:nvSpPr>
          <p:cNvPr id="45" name="Arrow: Left-Up 44">
            <a:extLst>
              <a:ext uri="{FF2B5EF4-FFF2-40B4-BE49-F238E27FC236}">
                <a16:creationId xmlns:a16="http://schemas.microsoft.com/office/drawing/2014/main" id="{F59D3EF8-D8E9-65E9-185A-D680118FE3A4}"/>
              </a:ext>
            </a:extLst>
          </p:cNvPr>
          <p:cNvSpPr/>
          <p:nvPr/>
        </p:nvSpPr>
        <p:spPr>
          <a:xfrm>
            <a:off x="5387460" y="3126782"/>
            <a:ext cx="1332054" cy="1935548"/>
          </a:xfrm>
          <a:prstGeom prst="leftUpArrow">
            <a:avLst>
              <a:gd name="adj1" fmla="val 13052"/>
              <a:gd name="adj2" fmla="val 13846"/>
              <a:gd name="adj3" fmla="val 12662"/>
            </a:avLst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77A9E3-333B-BBBA-97AB-A8A1A1FE8F7C}"/>
              </a:ext>
            </a:extLst>
          </p:cNvPr>
          <p:cNvSpPr txBox="1"/>
          <p:nvPr/>
        </p:nvSpPr>
        <p:spPr>
          <a:xfrm>
            <a:off x="5423401" y="5621318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Generate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F8FAD6-2E12-5347-4510-8240433B6327}"/>
              </a:ext>
            </a:extLst>
          </p:cNvPr>
          <p:cNvSpPr/>
          <p:nvPr/>
        </p:nvSpPr>
        <p:spPr>
          <a:xfrm>
            <a:off x="3850454" y="4395242"/>
            <a:ext cx="1436038" cy="9194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GPT 3.5 for Analysis</a:t>
            </a:r>
          </a:p>
        </p:txBody>
      </p:sp>
      <p:sp>
        <p:nvSpPr>
          <p:cNvPr id="47" name="Callout: Right Arrow 46">
            <a:extLst>
              <a:ext uri="{FF2B5EF4-FFF2-40B4-BE49-F238E27FC236}">
                <a16:creationId xmlns:a16="http://schemas.microsoft.com/office/drawing/2014/main" id="{6CBBACFE-1B55-307E-9C3C-5B8940D4B4AE}"/>
              </a:ext>
            </a:extLst>
          </p:cNvPr>
          <p:cNvSpPr/>
          <p:nvPr/>
        </p:nvSpPr>
        <p:spPr>
          <a:xfrm>
            <a:off x="351264" y="1287768"/>
            <a:ext cx="1809051" cy="2344301"/>
          </a:xfrm>
          <a:prstGeom prst="rightArrowCallout">
            <a:avLst>
              <a:gd name="adj1" fmla="val 6779"/>
              <a:gd name="adj2" fmla="val 10472"/>
              <a:gd name="adj3" fmla="val 13784"/>
              <a:gd name="adj4" fmla="val 78374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lowchart: Magnetic Disk 47">
            <a:extLst>
              <a:ext uri="{FF2B5EF4-FFF2-40B4-BE49-F238E27FC236}">
                <a16:creationId xmlns:a16="http://schemas.microsoft.com/office/drawing/2014/main" id="{B1F01F7E-7B82-3FF7-CBF0-1121E57B7D33}"/>
              </a:ext>
            </a:extLst>
          </p:cNvPr>
          <p:cNvSpPr/>
          <p:nvPr/>
        </p:nvSpPr>
        <p:spPr>
          <a:xfrm>
            <a:off x="516960" y="1533244"/>
            <a:ext cx="995560" cy="1895756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Resumes in PDF</a:t>
            </a:r>
          </a:p>
        </p:txBody>
      </p:sp>
      <p:sp>
        <p:nvSpPr>
          <p:cNvPr id="51" name="Flowchart: Magnetic Disk 50">
            <a:extLst>
              <a:ext uri="{FF2B5EF4-FFF2-40B4-BE49-F238E27FC236}">
                <a16:creationId xmlns:a16="http://schemas.microsoft.com/office/drawing/2014/main" id="{2DC999E1-8F37-3495-C48A-CD5E5B22BB82}"/>
              </a:ext>
            </a:extLst>
          </p:cNvPr>
          <p:cNvSpPr/>
          <p:nvPr/>
        </p:nvSpPr>
        <p:spPr>
          <a:xfrm>
            <a:off x="3968630" y="1881886"/>
            <a:ext cx="1199687" cy="1199772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Milvus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5E9D2B6-EACC-37FF-A45F-BA66BC049405}"/>
              </a:ext>
            </a:extLst>
          </p:cNvPr>
          <p:cNvSpPr/>
          <p:nvPr/>
        </p:nvSpPr>
        <p:spPr>
          <a:xfrm>
            <a:off x="5903854" y="1881887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Python API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AFD48DD-6FE2-4779-59EC-841C4E85B936}"/>
              </a:ext>
            </a:extLst>
          </p:cNvPr>
          <p:cNvSpPr/>
          <p:nvPr/>
        </p:nvSpPr>
        <p:spPr>
          <a:xfrm>
            <a:off x="7447385" y="1881888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C004EFF-6449-2578-EF06-D328C83D772F}"/>
              </a:ext>
            </a:extLst>
          </p:cNvPr>
          <p:cNvSpPr/>
          <p:nvPr/>
        </p:nvSpPr>
        <p:spPr>
          <a:xfrm>
            <a:off x="7599785" y="2034288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160D07E-E4CD-A32E-0229-0C13B5112621}"/>
              </a:ext>
            </a:extLst>
          </p:cNvPr>
          <p:cNvSpPr/>
          <p:nvPr/>
        </p:nvSpPr>
        <p:spPr>
          <a:xfrm>
            <a:off x="7752185" y="2186688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 Client</a:t>
            </a:r>
          </a:p>
        </p:txBody>
      </p:sp>
      <p:sp>
        <p:nvSpPr>
          <p:cNvPr id="56" name="Arrow: Left-Right 55">
            <a:extLst>
              <a:ext uri="{FF2B5EF4-FFF2-40B4-BE49-F238E27FC236}">
                <a16:creationId xmlns:a16="http://schemas.microsoft.com/office/drawing/2014/main" id="{2CBA16C0-53F4-3802-B6C3-D4C8590867DF}"/>
              </a:ext>
            </a:extLst>
          </p:cNvPr>
          <p:cNvSpPr/>
          <p:nvPr/>
        </p:nvSpPr>
        <p:spPr>
          <a:xfrm>
            <a:off x="6731471" y="2270562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Arrow: Left-Right 56">
            <a:extLst>
              <a:ext uri="{FF2B5EF4-FFF2-40B4-BE49-F238E27FC236}">
                <a16:creationId xmlns:a16="http://schemas.microsoft.com/office/drawing/2014/main" id="{E6BCF928-8264-D3B7-FE7B-4C178300E22E}"/>
              </a:ext>
            </a:extLst>
          </p:cNvPr>
          <p:cNvSpPr/>
          <p:nvPr/>
        </p:nvSpPr>
        <p:spPr>
          <a:xfrm>
            <a:off x="5216874" y="2270562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7A45167-4A0E-E538-EA0F-C5D6FD4E9730}"/>
              </a:ext>
            </a:extLst>
          </p:cNvPr>
          <p:cNvSpPr/>
          <p:nvPr/>
        </p:nvSpPr>
        <p:spPr>
          <a:xfrm>
            <a:off x="3850454" y="3429000"/>
            <a:ext cx="1436038" cy="821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BERT for Embeddings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2509FA4-D896-9936-190D-8A6386F46EAB}"/>
              </a:ext>
            </a:extLst>
          </p:cNvPr>
          <p:cNvSpPr/>
          <p:nvPr/>
        </p:nvSpPr>
        <p:spPr>
          <a:xfrm>
            <a:off x="2271622" y="1937793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Python Script</a:t>
            </a:r>
          </a:p>
        </p:txBody>
      </p:sp>
      <p:sp>
        <p:nvSpPr>
          <p:cNvPr id="60" name="Arrow: Left-Up 59">
            <a:extLst>
              <a:ext uri="{FF2B5EF4-FFF2-40B4-BE49-F238E27FC236}">
                <a16:creationId xmlns:a16="http://schemas.microsoft.com/office/drawing/2014/main" id="{F72BC487-6FAB-41F9-1A0E-D721F4A75CF6}"/>
              </a:ext>
            </a:extLst>
          </p:cNvPr>
          <p:cNvSpPr/>
          <p:nvPr/>
        </p:nvSpPr>
        <p:spPr>
          <a:xfrm>
            <a:off x="5330444" y="3135195"/>
            <a:ext cx="1030599" cy="924414"/>
          </a:xfrm>
          <a:prstGeom prst="leftUpArrow">
            <a:avLst>
              <a:gd name="adj1" fmla="val 21129"/>
              <a:gd name="adj2" fmla="val 22271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Arrow: Left-Up 60">
            <a:extLst>
              <a:ext uri="{FF2B5EF4-FFF2-40B4-BE49-F238E27FC236}">
                <a16:creationId xmlns:a16="http://schemas.microsoft.com/office/drawing/2014/main" id="{63A84DDA-2A5F-A20A-4500-2A85EC82F364}"/>
              </a:ext>
            </a:extLst>
          </p:cNvPr>
          <p:cNvSpPr/>
          <p:nvPr/>
        </p:nvSpPr>
        <p:spPr>
          <a:xfrm rot="5400000">
            <a:off x="2681880" y="3025401"/>
            <a:ext cx="821603" cy="1246812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A43C1956-ED70-1C67-A03D-816DD65C4F16}"/>
              </a:ext>
            </a:extLst>
          </p:cNvPr>
          <p:cNvSpPr/>
          <p:nvPr/>
        </p:nvSpPr>
        <p:spPr>
          <a:xfrm>
            <a:off x="3161633" y="2229224"/>
            <a:ext cx="680859" cy="46139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CD493C2-1821-F646-5B6D-C0AE0E1AA297}"/>
              </a:ext>
            </a:extLst>
          </p:cNvPr>
          <p:cNvSpPr txBox="1"/>
          <p:nvPr/>
        </p:nvSpPr>
        <p:spPr>
          <a:xfrm>
            <a:off x="2340309" y="3726810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DDC0265-021A-AF18-E20F-848E44E5E0A2}"/>
              </a:ext>
            </a:extLst>
          </p:cNvPr>
          <p:cNvSpPr txBox="1"/>
          <p:nvPr/>
        </p:nvSpPr>
        <p:spPr>
          <a:xfrm>
            <a:off x="2688890" y="2321024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Embed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560DBD-D1B6-081D-68AD-61A71A686675}"/>
              </a:ext>
            </a:extLst>
          </p:cNvPr>
          <p:cNvSpPr txBox="1"/>
          <p:nvPr/>
        </p:nvSpPr>
        <p:spPr>
          <a:xfrm>
            <a:off x="4780709" y="2339207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2AE834F-B98C-3545-E561-A592D3D3CCDA}"/>
              </a:ext>
            </a:extLst>
          </p:cNvPr>
          <p:cNvSpPr txBox="1"/>
          <p:nvPr/>
        </p:nvSpPr>
        <p:spPr>
          <a:xfrm>
            <a:off x="5128325" y="3719540"/>
            <a:ext cx="16510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8A36067-6EB5-5A63-9C50-6DEEAE776C69}"/>
              </a:ext>
            </a:extLst>
          </p:cNvPr>
          <p:cNvSpPr txBox="1"/>
          <p:nvPr/>
        </p:nvSpPr>
        <p:spPr>
          <a:xfrm>
            <a:off x="5168317" y="3902690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Generate</a:t>
            </a:r>
          </a:p>
        </p:txBody>
      </p:sp>
    </p:spTree>
    <p:extLst>
      <p:ext uri="{BB962C8B-B14F-4D97-AF65-F5344CB8AC3E}">
        <p14:creationId xmlns:p14="http://schemas.microsoft.com/office/powerpoint/2010/main" val="307456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2" grpId="0" animBg="1"/>
      <p:bldP spid="47" grpId="0" animBg="1"/>
      <p:bldP spid="48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5" grpId="0"/>
      <p:bldP spid="6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18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Multi-MOdal</a:t>
            </a:r>
            <a:r>
              <a:rPr lang="en-US" sz="1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ApplicaitOns</a:t>
            </a:r>
            <a:endParaRPr lang="en-US" sz="18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C1AD59-A90F-EC4F-4915-90378590DF1B}"/>
              </a:ext>
            </a:extLst>
          </p:cNvPr>
          <p:cNvSpPr/>
          <p:nvPr/>
        </p:nvSpPr>
        <p:spPr>
          <a:xfrm>
            <a:off x="1474637" y="1481412"/>
            <a:ext cx="1436038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 Model</a:t>
            </a:r>
          </a:p>
          <a:p>
            <a:pPr algn="ctr"/>
            <a:r>
              <a:rPr lang="en-US" dirty="0"/>
              <a:t>(Pretrained)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6B9F18-7187-EEA7-F8B2-A3683D83B5F7}"/>
              </a:ext>
            </a:extLst>
          </p:cNvPr>
          <p:cNvSpPr/>
          <p:nvPr/>
        </p:nvSpPr>
        <p:spPr>
          <a:xfrm>
            <a:off x="3947951" y="1127518"/>
            <a:ext cx="763020" cy="16446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6C98AF77-9102-A8A7-5E2D-9405CE7FE815}"/>
              </a:ext>
            </a:extLst>
          </p:cNvPr>
          <p:cNvSpPr/>
          <p:nvPr/>
        </p:nvSpPr>
        <p:spPr>
          <a:xfrm>
            <a:off x="3080360" y="1739162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66BC735B-DED6-EA93-AEC9-61B0E05BB35D}"/>
              </a:ext>
            </a:extLst>
          </p:cNvPr>
          <p:cNvSpPr/>
          <p:nvPr/>
        </p:nvSpPr>
        <p:spPr>
          <a:xfrm>
            <a:off x="4841761" y="1739162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3A2F06-9235-8E8C-5299-610368C13BE1}"/>
              </a:ext>
            </a:extLst>
          </p:cNvPr>
          <p:cNvSpPr/>
          <p:nvPr/>
        </p:nvSpPr>
        <p:spPr>
          <a:xfrm>
            <a:off x="2743200" y="3692511"/>
            <a:ext cx="3684103" cy="9144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AI Model</a:t>
            </a:r>
          </a:p>
          <a:p>
            <a:pPr algn="ctr"/>
            <a:r>
              <a:rPr lang="en-US" dirty="0"/>
              <a:t>(Vision, Speech Recognition, etc.)</a:t>
            </a:r>
          </a:p>
        </p:txBody>
      </p:sp>
      <p:sp>
        <p:nvSpPr>
          <p:cNvPr id="13" name="Arrow: Left-Right 12">
            <a:extLst>
              <a:ext uri="{FF2B5EF4-FFF2-40B4-BE49-F238E27FC236}">
                <a16:creationId xmlns:a16="http://schemas.microsoft.com/office/drawing/2014/main" id="{F219F5DA-1FBA-1C73-21D7-36187D7E310A}"/>
              </a:ext>
            </a:extLst>
          </p:cNvPr>
          <p:cNvSpPr/>
          <p:nvPr/>
        </p:nvSpPr>
        <p:spPr>
          <a:xfrm rot="5400000">
            <a:off x="3947951" y="3032912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264973-7792-DBC0-68AD-659ED1FDEE09}"/>
              </a:ext>
            </a:extLst>
          </p:cNvPr>
          <p:cNvSpPr/>
          <p:nvPr/>
        </p:nvSpPr>
        <p:spPr>
          <a:xfrm>
            <a:off x="5810089" y="1203342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EC038D-E17F-66F5-4589-0F33DB45EDBB}"/>
              </a:ext>
            </a:extLst>
          </p:cNvPr>
          <p:cNvSpPr/>
          <p:nvPr/>
        </p:nvSpPr>
        <p:spPr>
          <a:xfrm>
            <a:off x="5962489" y="1355742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AAAAB9-F19D-64A0-C107-688ED3A5C31B}"/>
              </a:ext>
            </a:extLst>
          </p:cNvPr>
          <p:cNvSpPr/>
          <p:nvPr/>
        </p:nvSpPr>
        <p:spPr>
          <a:xfrm>
            <a:off x="6114889" y="1508142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29170809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18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Multi-MOdal</a:t>
            </a:r>
            <a:r>
              <a:rPr lang="en-US" sz="1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ApplicaitOns</a:t>
            </a:r>
            <a:endParaRPr lang="en-US" sz="18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C1AD59-A90F-EC4F-4915-90378590DF1B}"/>
              </a:ext>
            </a:extLst>
          </p:cNvPr>
          <p:cNvSpPr/>
          <p:nvPr/>
        </p:nvSpPr>
        <p:spPr>
          <a:xfrm>
            <a:off x="1474637" y="1481412"/>
            <a:ext cx="1436038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GPT 3.5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6B9F18-7187-EEA7-F8B2-A3683D83B5F7}"/>
              </a:ext>
            </a:extLst>
          </p:cNvPr>
          <p:cNvSpPr/>
          <p:nvPr/>
        </p:nvSpPr>
        <p:spPr>
          <a:xfrm>
            <a:off x="3947951" y="1127518"/>
            <a:ext cx="763020" cy="16446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Python API</a:t>
            </a:r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6C98AF77-9102-A8A7-5E2D-9405CE7FE815}"/>
              </a:ext>
            </a:extLst>
          </p:cNvPr>
          <p:cNvSpPr/>
          <p:nvPr/>
        </p:nvSpPr>
        <p:spPr>
          <a:xfrm>
            <a:off x="3080360" y="1739162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66BC735B-DED6-EA93-AEC9-61B0E05BB35D}"/>
              </a:ext>
            </a:extLst>
          </p:cNvPr>
          <p:cNvSpPr/>
          <p:nvPr/>
        </p:nvSpPr>
        <p:spPr>
          <a:xfrm>
            <a:off x="4841761" y="1739162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3A2F06-9235-8E8C-5299-610368C13BE1}"/>
              </a:ext>
            </a:extLst>
          </p:cNvPr>
          <p:cNvSpPr/>
          <p:nvPr/>
        </p:nvSpPr>
        <p:spPr>
          <a:xfrm>
            <a:off x="2743200" y="3692511"/>
            <a:ext cx="3684103" cy="9144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Whisper for Speech to Text</a:t>
            </a:r>
          </a:p>
        </p:txBody>
      </p:sp>
      <p:sp>
        <p:nvSpPr>
          <p:cNvPr id="13" name="Arrow: Left-Right 12">
            <a:extLst>
              <a:ext uri="{FF2B5EF4-FFF2-40B4-BE49-F238E27FC236}">
                <a16:creationId xmlns:a16="http://schemas.microsoft.com/office/drawing/2014/main" id="{F219F5DA-1FBA-1C73-21D7-36187D7E310A}"/>
              </a:ext>
            </a:extLst>
          </p:cNvPr>
          <p:cNvSpPr/>
          <p:nvPr/>
        </p:nvSpPr>
        <p:spPr>
          <a:xfrm rot="5400000">
            <a:off x="3947951" y="3032912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264973-7792-DBC0-68AD-659ED1FDEE09}"/>
              </a:ext>
            </a:extLst>
          </p:cNvPr>
          <p:cNvSpPr/>
          <p:nvPr/>
        </p:nvSpPr>
        <p:spPr>
          <a:xfrm>
            <a:off x="5810089" y="1203342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EC038D-E17F-66F5-4589-0F33DB45EDBB}"/>
              </a:ext>
            </a:extLst>
          </p:cNvPr>
          <p:cNvSpPr/>
          <p:nvPr/>
        </p:nvSpPr>
        <p:spPr>
          <a:xfrm>
            <a:off x="5962489" y="1355742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AAAAB9-F19D-64A0-C107-688ED3A5C31B}"/>
              </a:ext>
            </a:extLst>
          </p:cNvPr>
          <p:cNvSpPr/>
          <p:nvPr/>
        </p:nvSpPr>
        <p:spPr>
          <a:xfrm>
            <a:off x="6114889" y="1508142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 Client</a:t>
            </a:r>
          </a:p>
        </p:txBody>
      </p:sp>
    </p:spTree>
    <p:extLst>
      <p:ext uri="{BB962C8B-B14F-4D97-AF65-F5344CB8AC3E}">
        <p14:creationId xmlns:p14="http://schemas.microsoft.com/office/powerpoint/2010/main" val="984135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991205" y="1889640"/>
            <a:ext cx="71374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0" dirty="0">
                <a:solidFill>
                  <a:srgbClr val="374151"/>
                </a:solidFill>
                <a:effectLst/>
                <a:latin typeface="Söhne"/>
              </a:rPr>
              <a:t>“Why do apples...”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“…fall from trees”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“…turn brown when cut?”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“…float in water?”</a:t>
            </a:r>
          </a:p>
        </p:txBody>
      </p:sp>
    </p:spTree>
    <p:extLst>
      <p:ext uri="{BB962C8B-B14F-4D97-AF65-F5344CB8AC3E}">
        <p14:creationId xmlns:p14="http://schemas.microsoft.com/office/powerpoint/2010/main" val="2912080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1077468" y="1751617"/>
            <a:ext cx="71374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“I have a bug. Can you help?”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/>
              <a:t>Are you sick?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/>
              <a:t>Do you need an exterminator?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/>
              <a:t>You heard something?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/>
              <a:t>Is your code broken?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76257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Using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LLMs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867156" y="1351508"/>
            <a:ext cx="71374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Text Generation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Translation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Answering Questions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Summarizing Text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Text Completion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Code Generation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Content Moderation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Searching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Sentiment Analysis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Brainstorming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Grammar Checking</a:t>
            </a:r>
          </a:p>
        </p:txBody>
      </p:sp>
    </p:spTree>
    <p:extLst>
      <p:ext uri="{BB962C8B-B14F-4D97-AF65-F5344CB8AC3E}">
        <p14:creationId xmlns:p14="http://schemas.microsoft.com/office/powerpoint/2010/main" val="1432354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603358" y="637932"/>
            <a:ext cx="7137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Parameters – the number of “knobs” available on the LLM.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Tokens/Prompt – what you provide to the LLM as part of your query.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Batch Size – the size of the test data used for generating an LLM.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9E4CA6-F1C5-9859-5AFF-617F279E4F4C}"/>
              </a:ext>
            </a:extLst>
          </p:cNvPr>
          <p:cNvSpPr/>
          <p:nvPr/>
        </p:nvSpPr>
        <p:spPr>
          <a:xfrm>
            <a:off x="514157" y="4117678"/>
            <a:ext cx="1114497" cy="15958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1886BD-A4DA-0391-89A6-2980A1F4613C}"/>
              </a:ext>
            </a:extLst>
          </p:cNvPr>
          <p:cNvSpPr/>
          <p:nvPr/>
        </p:nvSpPr>
        <p:spPr>
          <a:xfrm>
            <a:off x="2123923" y="3838757"/>
            <a:ext cx="1114496" cy="8655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  <a:p>
            <a:pPr algn="ctr"/>
            <a:r>
              <a:rPr lang="en-US" dirty="0"/>
              <a:t>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FCBDA7-E380-5838-2AFB-7BA6F88D9A0E}"/>
              </a:ext>
            </a:extLst>
          </p:cNvPr>
          <p:cNvSpPr/>
          <p:nvPr/>
        </p:nvSpPr>
        <p:spPr>
          <a:xfrm>
            <a:off x="2123922" y="5024346"/>
            <a:ext cx="1114497" cy="8655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</a:t>
            </a:r>
          </a:p>
          <a:p>
            <a:pPr algn="ctr"/>
            <a:r>
              <a:rPr lang="en-US" dirty="0"/>
              <a:t> Data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AB760AA-4C81-DD0F-8F66-9BEE55D0140F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1628654" y="4271515"/>
            <a:ext cx="495269" cy="644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46558AB-982C-6F4B-0DAE-00E34771D54D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1628654" y="4915621"/>
            <a:ext cx="495268" cy="54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02E4E07-7F55-0775-B327-406470BC3F2F}"/>
              </a:ext>
            </a:extLst>
          </p:cNvPr>
          <p:cNvSpPr/>
          <p:nvPr/>
        </p:nvSpPr>
        <p:spPr>
          <a:xfrm>
            <a:off x="4623135" y="3838757"/>
            <a:ext cx="1157884" cy="8655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Candidate</a:t>
            </a:r>
          </a:p>
          <a:p>
            <a:pPr algn="ctr"/>
            <a:r>
              <a:rPr lang="en-US" dirty="0"/>
              <a:t>Model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962450-6CF8-F9E2-E4DA-E7D0DA78849A}"/>
              </a:ext>
            </a:extLst>
          </p:cNvPr>
          <p:cNvSpPr/>
          <p:nvPr/>
        </p:nvSpPr>
        <p:spPr>
          <a:xfrm>
            <a:off x="3409256" y="3838757"/>
            <a:ext cx="1043041" cy="865516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04DD70F-FF6B-3EF0-7CDF-2E8BCE7004D9}"/>
              </a:ext>
            </a:extLst>
          </p:cNvPr>
          <p:cNvCxnSpPr>
            <a:cxnSpLocks/>
            <a:stCxn id="4" idx="3"/>
            <a:endCxn id="15" idx="1"/>
          </p:cNvCxnSpPr>
          <p:nvPr/>
        </p:nvCxnSpPr>
        <p:spPr>
          <a:xfrm>
            <a:off x="3238419" y="4271515"/>
            <a:ext cx="1708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7848DF7-8879-ABE6-3483-A8FFBDF4C06D}"/>
              </a:ext>
            </a:extLst>
          </p:cNvPr>
          <p:cNvCxnSpPr>
            <a:cxnSpLocks/>
            <a:stCxn id="15" idx="3"/>
            <a:endCxn id="14" idx="1"/>
          </p:cNvCxnSpPr>
          <p:nvPr/>
        </p:nvCxnSpPr>
        <p:spPr>
          <a:xfrm>
            <a:off x="4452297" y="4271515"/>
            <a:ext cx="1708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C2D8E26-B1FB-00A0-2A6A-742D29FC79C7}"/>
              </a:ext>
            </a:extLst>
          </p:cNvPr>
          <p:cNvSpPr/>
          <p:nvPr/>
        </p:nvSpPr>
        <p:spPr>
          <a:xfrm>
            <a:off x="6054188" y="3838757"/>
            <a:ext cx="1236453" cy="865516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940574C-9FB7-CD3E-1C38-6C5BB81C02C0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>
            <a:off x="5781019" y="4271515"/>
            <a:ext cx="2731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A9016583-D85A-EBBC-445F-6D695AF08F94}"/>
              </a:ext>
            </a:extLst>
          </p:cNvPr>
          <p:cNvCxnSpPr>
            <a:cxnSpLocks/>
            <a:stCxn id="6" idx="3"/>
            <a:endCxn id="23" idx="2"/>
          </p:cNvCxnSpPr>
          <p:nvPr/>
        </p:nvCxnSpPr>
        <p:spPr>
          <a:xfrm flipV="1">
            <a:off x="3238419" y="4704273"/>
            <a:ext cx="3433996" cy="75283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E12848FB-4DA6-6810-73B7-4921185A5DB8}"/>
              </a:ext>
            </a:extLst>
          </p:cNvPr>
          <p:cNvCxnSpPr>
            <a:stCxn id="23" idx="0"/>
            <a:endCxn id="15" idx="0"/>
          </p:cNvCxnSpPr>
          <p:nvPr/>
        </p:nvCxnSpPr>
        <p:spPr>
          <a:xfrm rot="16200000" flipV="1">
            <a:off x="5301596" y="2467938"/>
            <a:ext cx="12700" cy="2741638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29397278-9001-72E3-D651-8E4BAAB6A154}"/>
              </a:ext>
            </a:extLst>
          </p:cNvPr>
          <p:cNvSpPr/>
          <p:nvPr/>
        </p:nvSpPr>
        <p:spPr>
          <a:xfrm>
            <a:off x="7483678" y="3845107"/>
            <a:ext cx="1157884" cy="8655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  <a:p>
            <a:pPr algn="ctr"/>
            <a:r>
              <a:rPr lang="en-US" dirty="0"/>
              <a:t>Model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6DBD67E-D427-698D-1653-CE629720BDFC}"/>
              </a:ext>
            </a:extLst>
          </p:cNvPr>
          <p:cNvCxnSpPr>
            <a:cxnSpLocks/>
            <a:stCxn id="23" idx="3"/>
            <a:endCxn id="68" idx="1"/>
          </p:cNvCxnSpPr>
          <p:nvPr/>
        </p:nvCxnSpPr>
        <p:spPr>
          <a:xfrm>
            <a:off x="7290641" y="4271515"/>
            <a:ext cx="193037" cy="6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649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14" grpId="0" animBg="1"/>
      <p:bldP spid="15" grpId="0" animBg="1"/>
      <p:bldP spid="23" grpId="0" animBg="1"/>
      <p:bldP spid="6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pic>
        <p:nvPicPr>
          <p:cNvPr id="3074" name="Picture 2" descr="Neural Networks Architecture">
            <a:extLst>
              <a:ext uri="{FF2B5EF4-FFF2-40B4-BE49-F238E27FC236}">
                <a16:creationId xmlns:a16="http://schemas.microsoft.com/office/drawing/2014/main" id="{579E54D8-F5BE-7DB6-A8F5-242B8F71B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08" y="1028700"/>
            <a:ext cx="7620000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1675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82A80F4-40FC-5582-749E-3A95302D49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0685741"/>
              </p:ext>
            </p:extLst>
          </p:nvPr>
        </p:nvGraphicFramePr>
        <p:xfrm>
          <a:off x="445697" y="457200"/>
          <a:ext cx="8229600" cy="594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2541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141952</TotalTime>
  <Words>1582</Words>
  <Application>Microsoft Office PowerPoint</Application>
  <PresentationFormat>Widescreen</PresentationFormat>
  <Paragraphs>391</Paragraphs>
  <Slides>37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Dune Rise</vt:lpstr>
      <vt:lpstr>Söhne</vt:lpstr>
      <vt:lpstr>Office Theme</vt:lpstr>
      <vt:lpstr>TeCH ON FIRe</vt:lpstr>
      <vt:lpstr>Design Patterns with LLMs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ON FIRe</dc:title>
  <dc:creator>blaize stewart</dc:creator>
  <cp:lastModifiedBy>blaize stewart</cp:lastModifiedBy>
  <cp:revision>64</cp:revision>
  <dcterms:created xsi:type="dcterms:W3CDTF">2023-03-06T19:57:19Z</dcterms:created>
  <dcterms:modified xsi:type="dcterms:W3CDTF">2024-10-03T17:41:46Z</dcterms:modified>
</cp:coreProperties>
</file>

<file path=docProps/thumbnail.jpeg>
</file>